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tiff" Extension="tif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04" r:id="rId3"/>
    <p:sldId id="257" r:id="rId4"/>
    <p:sldId id="392" r:id="rId5"/>
    <p:sldId id="281" r:id="rId6"/>
    <p:sldId id="398" r:id="rId7"/>
    <p:sldId id="393" r:id="rId8"/>
    <p:sldId id="400" r:id="rId9"/>
    <p:sldId id="399" r:id="rId10"/>
    <p:sldId id="402" r:id="rId11"/>
    <p:sldId id="40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99"/>
    <p:restoredTop sz="56107"/>
  </p:normalViewPr>
  <p:slideViewPr>
    <p:cSldViewPr snapToGrid="0" snapToObjects="1">
      <p:cViewPr>
        <p:scale>
          <a:sx n="73" d="100"/>
          <a:sy n="73" d="100"/>
        </p:scale>
        <p:origin x="181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63840-EEB1-464A-8EFA-94784C5F37E4}" type="datetimeFigureOut">
              <a:rPr lang="en-US" smtClean="0"/>
              <a:t>7/5/21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241B7-0614-FF4F-82F9-A3430723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4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241B7-0614-FF4F-82F9-A34307231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A05115-7863-3F4F-987B-FBF81E0361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8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241B7-0614-FF4F-82F9-A34307231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2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98339-4BC9-8C45-A082-A36553CDDA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2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241B7-0614-FF4F-82F9-A34307231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4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241B7-0614-FF4F-82F9-A34307231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12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241B7-0614-FF4F-82F9-A34307231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60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241B7-0614-FF4F-82F9-A34307231A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52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241B7-0614-FF4F-82F9-A34307231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5FFC-61F8-964C-B059-2C32B5E55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AFCB6-A228-534B-B475-23FD68F46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4F8A4-AADD-FB43-A7A0-98652DC5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D9B4-12A1-B141-AFAD-4751609C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D7EDF-9872-BE40-82DD-2339D8E7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8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C4E-BE70-C44F-8981-5A527FBE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14358-2780-204C-8A4C-41DD13AD1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461CD-202C-0E42-A6D9-52B4A286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65527-0C6D-2B4E-87A6-7C2957FB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7C8CD-7C49-8E48-A116-6BCA7126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2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05B7A8-AC7D-0344-989D-C8215EFD3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FF5A0-B77A-254C-A5EA-39D976A13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63389-22B1-C240-8A26-5FF085AC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01F22-2A30-F34A-9758-096305B7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FBEB3-AF80-7841-BE4A-A5AAA470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8153-C436-B24E-9D13-C05E1F40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5B59D-92E9-6A40-85E3-4B18D9B6E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30825-A214-604A-9C77-8AE6FBBC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9E41D-0878-1944-BA37-DA3D19577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DCB46-4046-DE45-8820-99690C01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7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216A-AC00-F04E-B4D2-E53EE9B7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4AF2F-62A8-764E-82C9-5FC89AE98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CF65B-F09C-A74D-B49B-4AF2A0BF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9DF00-7D5E-4F4B-B9DF-0916F063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3BF50-4014-0940-A0D3-78A433BE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5986-73F7-9541-B147-EFCEAC0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5F44-F6EE-804A-B337-DA8AC379D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8EAE8-A704-D84D-8687-57574D5A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24B1F-3C68-3E4A-8DD8-9108796C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D1BD6-75F0-134B-97E1-AE2F87FD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F8B44-2032-4B48-BB0E-B2197874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6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0928-656A-A74E-94D1-C515469D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1853D-6437-034A-8506-61A544348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88C36-F588-6445-8268-E46F0C18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C5B97-A55B-6B43-934D-94C563866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31F62-ACFD-F54A-BCB8-016D91091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44EBC-4E13-1F43-AAA4-58D547228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70F418-A119-A34F-8F56-3EB62EF7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AE9D54-6C68-D846-A259-83A252C2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8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4668-D86F-0F40-87B8-9FD64E5D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7C7A4-9AE9-5D49-A2CD-801893B0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33AEA-866B-054B-A520-1DB7AB19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C03B98-0292-2C43-882F-10F33E57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8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85602-22F3-A241-B54D-02E2F1F4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495CB-2AAD-B34E-8CE6-0D31957C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93EDA-2258-A84D-90E3-E490DA55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9CC9-BADC-4147-AA96-1A691A39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68E3-9B33-7241-8E00-3D038890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F66F3-C58F-E94C-9457-7241679E2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2397A-850D-414D-95FE-728D63C8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DB880-CEDE-AE44-83D2-058B8BB8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7DCCC-2FE7-E24F-B621-CEA72B8C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1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9B086-1ED4-5542-8ECA-E6E42747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1F9216-8243-B946-9720-5CC991F11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34B87-74E1-BF48-B69C-33D5812C1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47433-1757-FD43-AE3D-FD12F087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F28AD-AFA4-9F42-A5AA-92735AE5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B592F-98CC-0E42-9B03-B0DF52F7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2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7E3D4-A9AB-AC4D-8D8B-9F860F81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B44DA-B99F-3A48-9FBA-238645430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137FD-9F37-7C48-B8A6-060BA7B92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E05B-0A02-544B-BF5B-759983573BE6}" type="datetimeFigureOut">
              <a:rPr lang="en-US" smtClean="0"/>
              <a:t>7/5/21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0C97-16D4-0045-98DE-07DAB1366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7BBD3-A199-404B-AD0C-30059BF29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8CF7-EE81-234C-9991-491C4227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5.png" Type="http://schemas.openxmlformats.org/officeDocument/2006/relationships/image"/><Relationship Id="rId5" Target="../media/image1.pn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6.pn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1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3.JPG" Type="http://schemas.openxmlformats.org/officeDocument/2006/relationships/image"/><Relationship Id="rId7" Target="../media/image5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.png" Type="http://schemas.openxmlformats.org/officeDocument/2006/relationships/image"/><Relationship Id="rId5" Target="../media/image4.jpeg" Type="http://schemas.openxmlformats.org/officeDocument/2006/relationships/image"/><Relationship Id="rId4" Target="../media/image7.JP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10.png" Type="http://schemas.openxmlformats.org/officeDocument/2006/relationships/image"/><Relationship Id="rId4" Target="../media/image9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7" Target="../media/image15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4.jpeg" Type="http://schemas.openxmlformats.org/officeDocument/2006/relationships/image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6.pn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382D-97A4-ED48-8E3F-EB00814A3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6504"/>
            <a:ext cx="12192000" cy="1610895"/>
          </a:xfrm>
        </p:spPr>
        <p:txBody>
          <a:bodyPr>
            <a:normAutofit/>
          </a:bodyPr>
          <a:lstStyle/>
          <a:p>
            <a:r>
              <a:rPr lang="en-US" sz="4400" dirty="0"/>
              <a:t>Impact of Flexible Working Arrangements </a:t>
            </a:r>
            <a:br>
              <a:rPr lang="en-US" sz="4400" dirty="0"/>
            </a:br>
            <a:r>
              <a:rPr lang="en-US" sz="4400" dirty="0"/>
              <a:t>On Parents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6F14A8-E3CA-1C40-A489-90626339568F}"/>
              </a:ext>
            </a:extLst>
          </p:cNvPr>
          <p:cNvSpPr txBox="1"/>
          <p:nvPr/>
        </p:nvSpPr>
        <p:spPr>
          <a:xfrm>
            <a:off x="4121843" y="3739243"/>
            <a:ext cx="3888436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Dr. Sara Ali Abdulla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Neurological Disorders Research Center</a:t>
            </a:r>
          </a:p>
          <a:p>
            <a:pPr algn="ctr"/>
            <a:r>
              <a:rPr lang="en-US" dirty="0"/>
              <a:t>Qatar Biomedical Research Institute</a:t>
            </a:r>
          </a:p>
          <a:p>
            <a:pPr algn="ctr"/>
            <a:r>
              <a:rPr lang="en-US" dirty="0"/>
              <a:t>Hamad Bin Khalifa University</a:t>
            </a:r>
          </a:p>
          <a:p>
            <a:pPr algn="ctr"/>
            <a:r>
              <a:rPr lang="en-US" dirty="0"/>
              <a:t>Qatar Foundation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saabdulla@hbku.edu.qa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271263-5B56-434A-9B4F-9C14751D9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317" y="-409236"/>
            <a:ext cx="4000324" cy="26974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ACB7A3-1FE7-8D4F-9010-BD12348AE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6" y="250560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5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4B75961-D0B8-CD45-9DBD-0DF6D2F8093F}"/>
              </a:ext>
            </a:extLst>
          </p:cNvPr>
          <p:cNvSpPr txBox="1">
            <a:spLocks/>
          </p:cNvSpPr>
          <p:nvPr/>
        </p:nvSpPr>
        <p:spPr>
          <a:xfrm>
            <a:off x="951125" y="26691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+mn-lt"/>
              </a:rPr>
              <a:t>Flexible working arrangements have significant benefits, </a:t>
            </a:r>
          </a:p>
          <a:p>
            <a:pPr algn="ctr"/>
            <a:r>
              <a:rPr lang="en-US" sz="2800" b="1" dirty="0">
                <a:latin typeface="+mn-lt"/>
              </a:rPr>
              <a:t>and should be integrated as a norm</a:t>
            </a:r>
          </a:p>
        </p:txBody>
      </p:sp>
    </p:spTree>
    <p:extLst>
      <p:ext uri="{BB962C8B-B14F-4D97-AF65-F5344CB8AC3E}">
        <p14:creationId xmlns:p14="http://schemas.microsoft.com/office/powerpoint/2010/main" val="2239559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382D-97A4-ED48-8E3F-EB00814A3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9183" y="1580027"/>
            <a:ext cx="12192000" cy="1610895"/>
          </a:xfrm>
        </p:spPr>
        <p:txBody>
          <a:bodyPr>
            <a:normAutofit/>
          </a:bodyPr>
          <a:lstStyle/>
          <a:p>
            <a:r>
              <a:rPr lang="en-US" sz="4400" dirty="0"/>
              <a:t>Thank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6F14A8-E3CA-1C40-A489-90626339568F}"/>
              </a:ext>
            </a:extLst>
          </p:cNvPr>
          <p:cNvSpPr txBox="1"/>
          <p:nvPr/>
        </p:nvSpPr>
        <p:spPr>
          <a:xfrm>
            <a:off x="4357851" y="4515600"/>
            <a:ext cx="30668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Dr. Sara Ali Abdulla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Neurological Disorders Research Center</a:t>
            </a:r>
          </a:p>
          <a:p>
            <a:pPr algn="ctr"/>
            <a:r>
              <a:rPr lang="en-US" sz="1400" dirty="0"/>
              <a:t>Qatar Biomedical Research Institute</a:t>
            </a:r>
          </a:p>
          <a:p>
            <a:pPr algn="ctr"/>
            <a:r>
              <a:rPr lang="en-US" sz="1400" dirty="0"/>
              <a:t>Hamad Bin Khalifa University</a:t>
            </a:r>
          </a:p>
          <a:p>
            <a:pPr algn="ctr"/>
            <a:r>
              <a:rPr lang="en-US" sz="1400" dirty="0"/>
              <a:t>Qatar Foundation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saabdulla@hbku.edu.qa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271263-5B56-434A-9B4F-9C14751D9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317" y="-409236"/>
            <a:ext cx="4000324" cy="26974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ACB7A3-1FE7-8D4F-9010-BD12348AE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6" y="250560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4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887E55-82A3-0340-A99B-F9AB8AF2F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0602" y="1463249"/>
            <a:ext cx="3281341" cy="492201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95F204-FD90-314C-8F32-5E87F4815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1375" y="1463249"/>
            <a:ext cx="3695231" cy="5031804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97F10609-E89A-AF44-9CF4-D7CBF856C226}"/>
              </a:ext>
            </a:extLst>
          </p:cNvPr>
          <p:cNvSpPr/>
          <p:nvPr/>
        </p:nvSpPr>
        <p:spPr>
          <a:xfrm>
            <a:off x="3485371" y="2773340"/>
            <a:ext cx="1482165" cy="36699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5C12F23-6EF0-2940-A54B-35514D95E4E8}"/>
              </a:ext>
            </a:extLst>
          </p:cNvPr>
          <p:cNvSpPr/>
          <p:nvPr/>
        </p:nvSpPr>
        <p:spPr>
          <a:xfrm>
            <a:off x="3883768" y="2099241"/>
            <a:ext cx="1482165" cy="39137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1158E7E-4DD2-744F-81F7-A0D75CAEE1A8}"/>
              </a:ext>
            </a:extLst>
          </p:cNvPr>
          <p:cNvSpPr/>
          <p:nvPr/>
        </p:nvSpPr>
        <p:spPr>
          <a:xfrm>
            <a:off x="3508494" y="2651283"/>
            <a:ext cx="1278965" cy="8772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D5CC44B-EC60-E24F-880C-29BC20CDF1BF}"/>
              </a:ext>
            </a:extLst>
          </p:cNvPr>
          <p:cNvSpPr/>
          <p:nvPr/>
        </p:nvSpPr>
        <p:spPr>
          <a:xfrm>
            <a:off x="3558990" y="2422573"/>
            <a:ext cx="1278965" cy="8772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310C9B-BEF6-5840-A3BC-94E8C31A68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7331" y="4077362"/>
            <a:ext cx="3025908" cy="20404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19C3367-42A7-9948-8DF0-3C9565CAA7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3768" y="3252822"/>
            <a:ext cx="2393035" cy="5515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2BC4DC7-B071-EB49-B7D1-FDCF60F88F66}"/>
              </a:ext>
            </a:extLst>
          </p:cNvPr>
          <p:cNvSpPr txBox="1"/>
          <p:nvPr/>
        </p:nvSpPr>
        <p:spPr>
          <a:xfrm>
            <a:off x="2327452" y="455438"/>
            <a:ext cx="789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BSc Honors and PhD in Clinical Neurosciences</a:t>
            </a:r>
          </a:p>
        </p:txBody>
      </p:sp>
    </p:spTree>
    <p:extLst>
      <p:ext uri="{BB962C8B-B14F-4D97-AF65-F5344CB8AC3E}">
        <p14:creationId xmlns:p14="http://schemas.microsoft.com/office/powerpoint/2010/main" val="24191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C50A365-6D84-B448-85DD-826776136E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18" r="4140" b="14759"/>
          <a:stretch/>
        </p:blipFill>
        <p:spPr>
          <a:xfrm flipH="1">
            <a:off x="-1" y="1032839"/>
            <a:ext cx="6675984" cy="4994916"/>
          </a:xfrm>
          <a:prstGeom prst="rect">
            <a:avLst/>
          </a:prstGeom>
        </p:spPr>
      </p:pic>
      <p:sp>
        <p:nvSpPr>
          <p:cNvPr id="15" name="Isosceles Triangle 5">
            <a:extLst>
              <a:ext uri="{FF2B5EF4-FFF2-40B4-BE49-F238E27FC236}">
                <a16:creationId xmlns:a16="http://schemas.microsoft.com/office/drawing/2014/main" id="{FE43C388-62D6-0E4B-8236-3F6636102E5C}"/>
              </a:ext>
            </a:extLst>
          </p:cNvPr>
          <p:cNvSpPr/>
          <p:nvPr/>
        </p:nvSpPr>
        <p:spPr>
          <a:xfrm rot="5400000">
            <a:off x="5445279" y="3033239"/>
            <a:ext cx="4253344" cy="2008909"/>
          </a:xfrm>
          <a:prstGeom prst="triangle">
            <a:avLst>
              <a:gd name="adj" fmla="val 5064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E726A9-35FE-FE43-8624-5121ACBC71DA}"/>
              </a:ext>
            </a:extLst>
          </p:cNvPr>
          <p:cNvSpPr txBox="1"/>
          <p:nvPr/>
        </p:nvSpPr>
        <p:spPr>
          <a:xfrm>
            <a:off x="8358055" y="3118334"/>
            <a:ext cx="3745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latin typeface="Arial"/>
              <a:cs typeface="Arial"/>
            </a:endParaRPr>
          </a:p>
          <a:p>
            <a:pPr algn="ctr"/>
            <a:endParaRPr lang="en-US" sz="1600" b="1" dirty="0">
              <a:latin typeface="Arial"/>
              <a:cs typeface="Arial"/>
            </a:endParaRPr>
          </a:p>
          <a:p>
            <a:pPr algn="ctr"/>
            <a:r>
              <a:rPr lang="en-US" sz="1600" b="1" dirty="0">
                <a:latin typeface="Arial"/>
                <a:cs typeface="Arial"/>
              </a:rPr>
              <a:t>Predictive Biomarkers </a:t>
            </a:r>
          </a:p>
          <a:p>
            <a:pPr algn="ctr"/>
            <a:endParaRPr lang="en-US" sz="1600" b="1" dirty="0">
              <a:latin typeface="Arial"/>
              <a:cs typeface="Arial"/>
            </a:endParaRPr>
          </a:p>
          <a:p>
            <a:pPr algn="ctr"/>
            <a:r>
              <a:rPr lang="en-US" sz="1600" b="1" dirty="0">
                <a:latin typeface="Arial"/>
                <a:cs typeface="Arial"/>
              </a:rPr>
              <a:t>Personalized Medicine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D6A6B0-087C-5A42-9FDB-8499D0389126}"/>
              </a:ext>
            </a:extLst>
          </p:cNvPr>
          <p:cNvSpPr/>
          <p:nvPr/>
        </p:nvSpPr>
        <p:spPr>
          <a:xfrm>
            <a:off x="1" y="6002953"/>
            <a:ext cx="12192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F16785-9D9F-6E41-8D36-F88B3DB6F2CD}"/>
              </a:ext>
            </a:extLst>
          </p:cNvPr>
          <p:cNvSpPr/>
          <p:nvPr/>
        </p:nvSpPr>
        <p:spPr>
          <a:xfrm>
            <a:off x="-1" y="6014242"/>
            <a:ext cx="12192001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>
              <a:spcBef>
                <a:spcPts val="73"/>
              </a:spcBef>
            </a:pPr>
            <a:r>
              <a:rPr lang="en-US" b="1" kern="0" spc="-30" dirty="0">
                <a:solidFill>
                  <a:srgbClr val="1E1656"/>
                </a:solidFill>
                <a:latin typeface="Calibri" charset="0"/>
                <a:ea typeface="Calibri" charset="0"/>
                <a:cs typeface="Calibri" charset="0"/>
              </a:rPr>
              <a:t>AIM</a:t>
            </a:r>
            <a:r>
              <a:rPr lang="en-US" kern="0" spc="-30" dirty="0">
                <a:solidFill>
                  <a:srgbClr val="1E1656"/>
                </a:solidFill>
                <a:latin typeface="Calibri" charset="0"/>
                <a:ea typeface="Calibri" charset="0"/>
                <a:cs typeface="Calibri" charset="0"/>
              </a:rPr>
              <a:t>: To identify molecular biomarkers for the early diagnosis of ASD </a:t>
            </a:r>
          </a:p>
          <a:p>
            <a:pPr marL="7701" algn="ctr">
              <a:spcBef>
                <a:spcPts val="73"/>
              </a:spcBef>
            </a:pPr>
            <a:r>
              <a:rPr lang="en-US" kern="0" spc="-30" dirty="0">
                <a:solidFill>
                  <a:srgbClr val="1E1656"/>
                </a:solidFill>
                <a:latin typeface="Calibri" charset="0"/>
                <a:ea typeface="Calibri" charset="0"/>
                <a:cs typeface="Calibri" charset="0"/>
              </a:rPr>
              <a:t>as well as enhance an understanding of the underlying mechanisms of its pathophysiology.  </a:t>
            </a:r>
            <a:endParaRPr lang="en-US" kern="0" spc="-21" dirty="0">
              <a:solidFill>
                <a:srgbClr val="1E1656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E89618-B356-B649-83B0-0623523218DB}"/>
              </a:ext>
            </a:extLst>
          </p:cNvPr>
          <p:cNvSpPr txBox="1"/>
          <p:nvPr/>
        </p:nvSpPr>
        <p:spPr>
          <a:xfrm>
            <a:off x="3169550" y="3044134"/>
            <a:ext cx="180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Metabolomics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22DD27-8C6B-CD41-962D-7B1C886728CD}"/>
              </a:ext>
            </a:extLst>
          </p:cNvPr>
          <p:cNvSpPr txBox="1"/>
          <p:nvPr/>
        </p:nvSpPr>
        <p:spPr>
          <a:xfrm>
            <a:off x="1751032" y="2083512"/>
            <a:ext cx="180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Proteomics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A00A91-0182-4640-BC06-8D61350A89A5}"/>
              </a:ext>
            </a:extLst>
          </p:cNvPr>
          <p:cNvSpPr txBox="1"/>
          <p:nvPr/>
        </p:nvSpPr>
        <p:spPr>
          <a:xfrm>
            <a:off x="3733448" y="4311206"/>
            <a:ext cx="180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Genomics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889738-1C08-3C49-8B21-136719FE7386}"/>
              </a:ext>
            </a:extLst>
          </p:cNvPr>
          <p:cNvSpPr txBox="1"/>
          <p:nvPr/>
        </p:nvSpPr>
        <p:spPr>
          <a:xfrm>
            <a:off x="2556215" y="4740725"/>
            <a:ext cx="180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Functional</a:t>
            </a:r>
          </a:p>
          <a:p>
            <a:r>
              <a:rPr lang="en-US" b="1" dirty="0">
                <a:latin typeface="Arial"/>
                <a:cs typeface="Arial"/>
              </a:rPr>
              <a:t>Studies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91843C9-4DD6-1547-B7FE-FFFA80E97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1521" y="-392570"/>
            <a:ext cx="3025908" cy="204040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4EF99FF-D41D-0244-85E1-C52678C3167C}"/>
              </a:ext>
            </a:extLst>
          </p:cNvPr>
          <p:cNvSpPr txBox="1"/>
          <p:nvPr/>
        </p:nvSpPr>
        <p:spPr>
          <a:xfrm>
            <a:off x="0" y="881651"/>
            <a:ext cx="1219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Elucidate the underlying mechanisms of neurological disorders </a:t>
            </a:r>
          </a:p>
          <a:p>
            <a:pPr algn="ctr"/>
            <a:r>
              <a:rPr lang="en-US" sz="2000" b="1" dirty="0">
                <a:ea typeface="Calibri" panose="020F0502020204030204" pitchFamily="34" charset="0"/>
                <a:cs typeface="Arial" panose="020B0604020202020204" pitchFamily="34" charset="0"/>
              </a:rPr>
              <a:t>to facilitate diagnosis and therapeutic interventions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131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887E55-82A3-0340-A99B-F9AB8AF2F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426" y="1802747"/>
            <a:ext cx="3281341" cy="49220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5DA0B6-D967-194D-978F-D0A6AA5AEB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980" y="1806134"/>
            <a:ext cx="3282491" cy="491862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F95F204-FD90-314C-8F32-5E87F48156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3267" y="1696481"/>
            <a:ext cx="3695231" cy="5031804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97F10609-E89A-AF44-9CF4-D7CBF856C226}"/>
              </a:ext>
            </a:extLst>
          </p:cNvPr>
          <p:cNvSpPr/>
          <p:nvPr/>
        </p:nvSpPr>
        <p:spPr>
          <a:xfrm>
            <a:off x="5437263" y="3006572"/>
            <a:ext cx="1482165" cy="36699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5C12F23-6EF0-2940-A54B-35514D95E4E8}"/>
              </a:ext>
            </a:extLst>
          </p:cNvPr>
          <p:cNvSpPr/>
          <p:nvPr/>
        </p:nvSpPr>
        <p:spPr>
          <a:xfrm>
            <a:off x="5835660" y="2332473"/>
            <a:ext cx="1482165" cy="39137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1158E7E-4DD2-744F-81F7-A0D75CAEE1A8}"/>
              </a:ext>
            </a:extLst>
          </p:cNvPr>
          <p:cNvSpPr/>
          <p:nvPr/>
        </p:nvSpPr>
        <p:spPr>
          <a:xfrm>
            <a:off x="5460386" y="2884515"/>
            <a:ext cx="1278965" cy="8772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D5CC44B-EC60-E24F-880C-29BC20CDF1BF}"/>
              </a:ext>
            </a:extLst>
          </p:cNvPr>
          <p:cNvSpPr/>
          <p:nvPr/>
        </p:nvSpPr>
        <p:spPr>
          <a:xfrm>
            <a:off x="5510882" y="2655805"/>
            <a:ext cx="1278965" cy="8772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310C9B-BEF6-5840-A3BC-94E8C31A68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9223" y="4310594"/>
            <a:ext cx="3025908" cy="20404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19C3367-42A7-9948-8DF0-3C9565CAA7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5660" y="3486054"/>
            <a:ext cx="2393035" cy="5515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2BC4DC7-B071-EB49-B7D1-FDCF60F88F66}"/>
              </a:ext>
            </a:extLst>
          </p:cNvPr>
          <p:cNvSpPr txBox="1"/>
          <p:nvPr/>
        </p:nvSpPr>
        <p:spPr>
          <a:xfrm>
            <a:off x="0" y="562926"/>
            <a:ext cx="121920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BSc Honors and PhD in Clinical Neurosciences</a:t>
            </a:r>
          </a:p>
        </p:txBody>
      </p:sp>
    </p:spTree>
    <p:extLst>
      <p:ext uri="{BB962C8B-B14F-4D97-AF65-F5344CB8AC3E}">
        <p14:creationId xmlns:p14="http://schemas.microsoft.com/office/powerpoint/2010/main" val="64270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CD2176EF-5945-AF4C-8ED5-467C51661437}"/>
              </a:ext>
            </a:extLst>
          </p:cNvPr>
          <p:cNvSpPr txBox="1"/>
          <p:nvPr/>
        </p:nvSpPr>
        <p:spPr>
          <a:xfrm>
            <a:off x="134539" y="1430306"/>
            <a:ext cx="11129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1500" i="1" dirty="0">
                <a:solidFill>
                  <a:schemeClr val="bg1"/>
                </a:solidFill>
              </a:rPr>
              <a:t>Background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71A2A82-5FEA-E546-AEAA-54D9A295A7ED}"/>
              </a:ext>
            </a:extLst>
          </p:cNvPr>
          <p:cNvCxnSpPr>
            <a:cxnSpLocks/>
          </p:cNvCxnSpPr>
          <p:nvPr/>
        </p:nvCxnSpPr>
        <p:spPr>
          <a:xfrm flipH="1" flipV="1">
            <a:off x="936280" y="3283155"/>
            <a:ext cx="9756656" cy="697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914D5F85-05E1-9343-91EB-C7EEB34C88F0}"/>
              </a:ext>
            </a:extLst>
          </p:cNvPr>
          <p:cNvSpPr txBox="1"/>
          <p:nvPr/>
        </p:nvSpPr>
        <p:spPr>
          <a:xfrm>
            <a:off x="-33559" y="2908679"/>
            <a:ext cx="118428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working structure </a:t>
            </a:r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CDA8214A-677E-7C44-8B42-DF8DFB94208A}"/>
              </a:ext>
            </a:extLst>
          </p:cNvPr>
          <p:cNvGrpSpPr/>
          <p:nvPr/>
        </p:nvGrpSpPr>
        <p:grpSpPr>
          <a:xfrm>
            <a:off x="10723846" y="2175641"/>
            <a:ext cx="1284014" cy="1708143"/>
            <a:chOff x="10500988" y="674150"/>
            <a:chExt cx="1361372" cy="179053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E5DBCDF-F44F-5945-B0FF-98599E0D329D}"/>
                </a:ext>
              </a:extLst>
            </p:cNvPr>
            <p:cNvSpPr txBox="1"/>
            <p:nvPr/>
          </p:nvSpPr>
          <p:spPr>
            <a:xfrm>
              <a:off x="10602988" y="674150"/>
              <a:ext cx="118428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chemeClr val="accent1">
                      <a:lumMod val="75000"/>
                    </a:schemeClr>
                  </a:solidFill>
                </a:rPr>
                <a:t>Goal</a:t>
              </a: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6DF6F7E5-5085-6E4F-9286-DA362F89C056}"/>
                </a:ext>
              </a:extLst>
            </p:cNvPr>
            <p:cNvSpPr/>
            <p:nvPr/>
          </p:nvSpPr>
          <p:spPr>
            <a:xfrm>
              <a:off x="10500988" y="1128423"/>
              <a:ext cx="1361372" cy="133625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D973C23-F955-9441-AA73-5A8F6F606306}"/>
                </a:ext>
              </a:extLst>
            </p:cNvPr>
            <p:cNvSpPr txBox="1"/>
            <p:nvPr/>
          </p:nvSpPr>
          <p:spPr>
            <a:xfrm>
              <a:off x="10575529" y="1411474"/>
              <a:ext cx="1212290" cy="677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More Autonomy and Flexibility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3599D5-9673-0449-A1F4-60FBCB5AB816}"/>
              </a:ext>
            </a:extLst>
          </p:cNvPr>
          <p:cNvGrpSpPr/>
          <p:nvPr/>
        </p:nvGrpSpPr>
        <p:grpSpPr>
          <a:xfrm>
            <a:off x="811585" y="2989301"/>
            <a:ext cx="1075243" cy="1426906"/>
            <a:chOff x="2311549" y="1610249"/>
            <a:chExt cx="1075243" cy="1426906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BADA124-E973-7447-A6BC-8E7F68E040B0}"/>
                </a:ext>
              </a:extLst>
            </p:cNvPr>
            <p:cNvCxnSpPr/>
            <p:nvPr/>
          </p:nvCxnSpPr>
          <p:spPr>
            <a:xfrm flipH="1" flipV="1">
              <a:off x="2847987" y="2185850"/>
              <a:ext cx="4143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1D8E14B-B626-764E-95C4-51AF4F4E540F}"/>
                </a:ext>
              </a:extLst>
            </p:cNvPr>
            <p:cNvSpPr/>
            <p:nvPr/>
          </p:nvSpPr>
          <p:spPr>
            <a:xfrm>
              <a:off x="2623373" y="1610249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1AB08CC-BE02-9845-999F-4D30E7410ADC}"/>
                </a:ext>
              </a:extLst>
            </p:cNvPr>
            <p:cNvSpPr txBox="1"/>
            <p:nvPr/>
          </p:nvSpPr>
          <p:spPr>
            <a:xfrm>
              <a:off x="2311549" y="2729378"/>
              <a:ext cx="10752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Guilt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7B948E6E-6F97-F04F-8706-27AB3413AEEB}"/>
              </a:ext>
            </a:extLst>
          </p:cNvPr>
          <p:cNvGrpSpPr/>
          <p:nvPr/>
        </p:nvGrpSpPr>
        <p:grpSpPr>
          <a:xfrm>
            <a:off x="1662459" y="2025584"/>
            <a:ext cx="1245268" cy="1467008"/>
            <a:chOff x="2857021" y="617540"/>
            <a:chExt cx="1245268" cy="1467008"/>
          </a:xfrm>
          <a:solidFill>
            <a:schemeClr val="bg2">
              <a:lumMod val="75000"/>
            </a:schemeClr>
          </a:solidFill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1EB5F-BAC8-A048-8398-76B077C2A1AC}"/>
                </a:ext>
              </a:extLst>
            </p:cNvPr>
            <p:cNvCxnSpPr/>
            <p:nvPr/>
          </p:nvCxnSpPr>
          <p:spPr>
            <a:xfrm>
              <a:off x="3479655" y="994163"/>
              <a:ext cx="0" cy="504056"/>
            </a:xfrm>
            <a:prstGeom prst="lin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8AAE4F42-A083-E84D-B847-E6750657D18C}"/>
                </a:ext>
              </a:extLst>
            </p:cNvPr>
            <p:cNvSpPr/>
            <p:nvPr/>
          </p:nvSpPr>
          <p:spPr>
            <a:xfrm>
              <a:off x="3234181" y="1588526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11E1063-8D08-1D4A-9C86-747DF5603B9D}"/>
                </a:ext>
              </a:extLst>
            </p:cNvPr>
            <p:cNvSpPr txBox="1"/>
            <p:nvPr/>
          </p:nvSpPr>
          <p:spPr>
            <a:xfrm>
              <a:off x="2857021" y="617540"/>
              <a:ext cx="12452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Burn Out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28117445-D4E7-5544-A317-8FFB3BB0E69E}"/>
              </a:ext>
            </a:extLst>
          </p:cNvPr>
          <p:cNvGrpSpPr/>
          <p:nvPr/>
        </p:nvGrpSpPr>
        <p:grpSpPr>
          <a:xfrm>
            <a:off x="2702702" y="2999272"/>
            <a:ext cx="1075243" cy="1645859"/>
            <a:chOff x="3750747" y="1603131"/>
            <a:chExt cx="1075243" cy="1645859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BE301F8-55BC-C642-BA3C-EDE0AE9D5290}"/>
                </a:ext>
              </a:extLst>
            </p:cNvPr>
            <p:cNvCxnSpPr/>
            <p:nvPr/>
          </p:nvCxnSpPr>
          <p:spPr>
            <a:xfrm flipH="1" flipV="1">
              <a:off x="4282934" y="2199621"/>
              <a:ext cx="4143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A9901FA-CEC0-AA4A-AFD2-09EC19CA402A}"/>
                </a:ext>
              </a:extLst>
            </p:cNvPr>
            <p:cNvSpPr/>
            <p:nvPr/>
          </p:nvSpPr>
          <p:spPr>
            <a:xfrm>
              <a:off x="4042049" y="1603131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3A1EEEE-F3EF-BE4B-BEF0-B91099723FF7}"/>
                </a:ext>
              </a:extLst>
            </p:cNvPr>
            <p:cNvSpPr txBox="1"/>
            <p:nvPr/>
          </p:nvSpPr>
          <p:spPr>
            <a:xfrm>
              <a:off x="3750747" y="2725770"/>
              <a:ext cx="10752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Continuous Stress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6CF113-7DB2-2D4C-AE8B-4FF9DAEAA69A}"/>
              </a:ext>
            </a:extLst>
          </p:cNvPr>
          <p:cNvGrpSpPr/>
          <p:nvPr/>
        </p:nvGrpSpPr>
        <p:grpSpPr>
          <a:xfrm>
            <a:off x="3636144" y="1543070"/>
            <a:ext cx="1245268" cy="1942253"/>
            <a:chOff x="4998940" y="153323"/>
            <a:chExt cx="1245268" cy="1942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8EEAEE1-D64F-2A4E-AD9D-741BB330098C}"/>
                </a:ext>
              </a:extLst>
            </p:cNvPr>
            <p:cNvCxnSpPr/>
            <p:nvPr/>
          </p:nvCxnSpPr>
          <p:spPr>
            <a:xfrm>
              <a:off x="5606471" y="1018882"/>
              <a:ext cx="0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6A61A53-1564-DC41-9F92-1FFB358EDA89}"/>
                </a:ext>
              </a:extLst>
            </p:cNvPr>
            <p:cNvSpPr/>
            <p:nvPr/>
          </p:nvSpPr>
          <p:spPr>
            <a:xfrm>
              <a:off x="5359973" y="1599554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1FD247D-E3F5-C84B-9576-36DBCCB391A4}"/>
                </a:ext>
              </a:extLst>
            </p:cNvPr>
            <p:cNvSpPr txBox="1"/>
            <p:nvPr/>
          </p:nvSpPr>
          <p:spPr>
            <a:xfrm>
              <a:off x="4998940" y="153323"/>
              <a:ext cx="12452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Working Haphazardly or slowly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42045D3-8E88-1D43-BEB3-A88CD0C3478C}"/>
              </a:ext>
            </a:extLst>
          </p:cNvPr>
          <p:cNvGrpSpPr/>
          <p:nvPr/>
        </p:nvGrpSpPr>
        <p:grpSpPr>
          <a:xfrm>
            <a:off x="4751851" y="3001477"/>
            <a:ext cx="1075243" cy="2074541"/>
            <a:chOff x="5431623" y="1620899"/>
            <a:chExt cx="1075243" cy="2074541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498BD87-FA8B-3348-B679-BC5EDE2FBCE4}"/>
                </a:ext>
              </a:extLst>
            </p:cNvPr>
            <p:cNvSpPr/>
            <p:nvPr/>
          </p:nvSpPr>
          <p:spPr>
            <a:xfrm>
              <a:off x="5721234" y="1620899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844F7548-14FC-AB49-BFFC-05E8B1EBB3CF}"/>
                </a:ext>
              </a:extLst>
            </p:cNvPr>
            <p:cNvCxnSpPr/>
            <p:nvPr/>
          </p:nvCxnSpPr>
          <p:spPr>
            <a:xfrm flipH="1" flipV="1">
              <a:off x="5951974" y="2187580"/>
              <a:ext cx="4143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E7FE00A-6802-7C4A-83AB-7010BB2E23D2}"/>
                </a:ext>
              </a:extLst>
            </p:cNvPr>
            <p:cNvSpPr txBox="1"/>
            <p:nvPr/>
          </p:nvSpPr>
          <p:spPr>
            <a:xfrm>
              <a:off x="5431623" y="2741333"/>
              <a:ext cx="107524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Unhappy,</a:t>
              </a:r>
            </a:p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Working for the sake of money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00A9CAD-C447-0846-9957-5C59B3F3A8D5}"/>
              </a:ext>
            </a:extLst>
          </p:cNvPr>
          <p:cNvGrpSpPr/>
          <p:nvPr/>
        </p:nvGrpSpPr>
        <p:grpSpPr>
          <a:xfrm>
            <a:off x="5687485" y="1180636"/>
            <a:ext cx="1245268" cy="2304687"/>
            <a:chOff x="5981250" y="-202172"/>
            <a:chExt cx="1245268" cy="2304687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5C055E47-C74E-5046-9006-D3D96CC72AD2}"/>
                </a:ext>
              </a:extLst>
            </p:cNvPr>
            <p:cNvSpPr/>
            <p:nvPr/>
          </p:nvSpPr>
          <p:spPr>
            <a:xfrm>
              <a:off x="6356996" y="1606493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532A7D16-B884-704A-AFF5-B353382F9D0D}"/>
                </a:ext>
              </a:extLst>
            </p:cNvPr>
            <p:cNvGrpSpPr/>
            <p:nvPr/>
          </p:nvGrpSpPr>
          <p:grpSpPr>
            <a:xfrm>
              <a:off x="5981250" y="-202172"/>
              <a:ext cx="1245268" cy="1725110"/>
              <a:chOff x="5981250" y="-202172"/>
              <a:chExt cx="1245268" cy="1725110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85E53120-A3F6-EB47-976D-4498DE70672D}"/>
                  </a:ext>
                </a:extLst>
              </p:cNvPr>
              <p:cNvCxnSpPr/>
              <p:nvPr/>
            </p:nvCxnSpPr>
            <p:spPr>
              <a:xfrm>
                <a:off x="6603884" y="1018882"/>
                <a:ext cx="0" cy="50405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  <a:headEnd type="triangl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AF206E72-1FCD-FD41-83F3-4BBF687974DE}"/>
                  </a:ext>
                </a:extLst>
              </p:cNvPr>
              <p:cNvSpPr txBox="1"/>
              <p:nvPr/>
            </p:nvSpPr>
            <p:spPr>
              <a:xfrm>
                <a:off x="5981250" y="-202172"/>
                <a:ext cx="1245268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Struggling to attend to both work and school requirements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01267451-5388-E24E-9CB3-34A061511B46}"/>
              </a:ext>
            </a:extLst>
          </p:cNvPr>
          <p:cNvGrpSpPr/>
          <p:nvPr/>
        </p:nvGrpSpPr>
        <p:grpSpPr>
          <a:xfrm>
            <a:off x="6515883" y="3012486"/>
            <a:ext cx="1656085" cy="1629147"/>
            <a:chOff x="6770986" y="1633011"/>
            <a:chExt cx="1656085" cy="1629147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3D404C4-0581-BF42-82F8-F666838BBDAC}"/>
                </a:ext>
              </a:extLst>
            </p:cNvPr>
            <p:cNvSpPr/>
            <p:nvPr/>
          </p:nvSpPr>
          <p:spPr>
            <a:xfrm>
              <a:off x="7334568" y="1633011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8E36A62F-206C-E841-A43F-3676BAC1EA94}"/>
                </a:ext>
              </a:extLst>
            </p:cNvPr>
            <p:cNvCxnSpPr/>
            <p:nvPr/>
          </p:nvCxnSpPr>
          <p:spPr>
            <a:xfrm flipH="1" flipV="1">
              <a:off x="7583156" y="2197414"/>
              <a:ext cx="4143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A830DC17-8722-9E41-A413-288FCF87AAD5}"/>
                </a:ext>
              </a:extLst>
            </p:cNvPr>
            <p:cNvSpPr txBox="1"/>
            <p:nvPr/>
          </p:nvSpPr>
          <p:spPr>
            <a:xfrm>
              <a:off x="6770986" y="2738938"/>
              <a:ext cx="16560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Extreme pressure on mothers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22B42FB4-222E-2C43-AA75-A273651398E9}"/>
              </a:ext>
            </a:extLst>
          </p:cNvPr>
          <p:cNvGrpSpPr/>
          <p:nvPr/>
        </p:nvGrpSpPr>
        <p:grpSpPr>
          <a:xfrm>
            <a:off x="7557907" y="1394044"/>
            <a:ext cx="1464439" cy="2109007"/>
            <a:chOff x="7640399" y="7914"/>
            <a:chExt cx="1464439" cy="210900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FED1395-0301-E34F-8035-CBE8843E662E}"/>
                </a:ext>
              </a:extLst>
            </p:cNvPr>
            <p:cNvSpPr/>
            <p:nvPr/>
          </p:nvSpPr>
          <p:spPr>
            <a:xfrm>
              <a:off x="8180144" y="1620899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8AD8B0AF-CA5E-9947-ADE0-1364C8161D5C}"/>
                </a:ext>
              </a:extLst>
            </p:cNvPr>
            <p:cNvCxnSpPr/>
            <p:nvPr/>
          </p:nvCxnSpPr>
          <p:spPr>
            <a:xfrm>
              <a:off x="8422308" y="1034150"/>
              <a:ext cx="0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4C4A04E-4238-4941-9501-E0357862F326}"/>
                </a:ext>
              </a:extLst>
            </p:cNvPr>
            <p:cNvSpPr txBox="1"/>
            <p:nvPr/>
          </p:nvSpPr>
          <p:spPr>
            <a:xfrm>
              <a:off x="7640399" y="7914"/>
              <a:ext cx="146443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Fear of announcing pregnancy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5EE991FC-FEBA-C949-8967-45B6E348B801}"/>
              </a:ext>
            </a:extLst>
          </p:cNvPr>
          <p:cNvGrpSpPr/>
          <p:nvPr/>
        </p:nvGrpSpPr>
        <p:grpSpPr>
          <a:xfrm>
            <a:off x="8481913" y="3022134"/>
            <a:ext cx="1656085" cy="2068832"/>
            <a:chOff x="8482509" y="1620899"/>
            <a:chExt cx="1656085" cy="2068832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6FD362C7-DCE0-164B-96D6-022496C18336}"/>
                </a:ext>
              </a:extLst>
            </p:cNvPr>
            <p:cNvSpPr/>
            <p:nvPr/>
          </p:nvSpPr>
          <p:spPr>
            <a:xfrm>
              <a:off x="9022942" y="1620899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2596648C-634B-8E42-83E5-C1EBD1E891E8}"/>
                </a:ext>
              </a:extLst>
            </p:cNvPr>
            <p:cNvCxnSpPr/>
            <p:nvPr/>
          </p:nvCxnSpPr>
          <p:spPr>
            <a:xfrm flipH="1" flipV="1">
              <a:off x="9262875" y="2205820"/>
              <a:ext cx="4143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9FDC0105-96F9-F644-AB60-E65B0C5A0D7B}"/>
                </a:ext>
              </a:extLst>
            </p:cNvPr>
            <p:cNvSpPr txBox="1"/>
            <p:nvPr/>
          </p:nvSpPr>
          <p:spPr>
            <a:xfrm>
              <a:off x="8482509" y="2735624"/>
              <a:ext cx="16560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Pressure to compete with employees that stay until or past 5 pm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53D1CA62-1A88-9140-9487-8FC7F73C47F8}"/>
              </a:ext>
            </a:extLst>
          </p:cNvPr>
          <p:cNvGrpSpPr/>
          <p:nvPr/>
        </p:nvGrpSpPr>
        <p:grpSpPr>
          <a:xfrm>
            <a:off x="9505990" y="1380971"/>
            <a:ext cx="1512944" cy="2137185"/>
            <a:chOff x="8113707" y="-12638"/>
            <a:chExt cx="1512944" cy="213718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8939331-1762-9943-8A90-4B1BA5342147}"/>
                </a:ext>
              </a:extLst>
            </p:cNvPr>
            <p:cNvSpPr/>
            <p:nvPr/>
          </p:nvSpPr>
          <p:spPr>
            <a:xfrm>
              <a:off x="8563173" y="1628525"/>
              <a:ext cx="496022" cy="49602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FA7DAAB5-BBFC-F845-95B5-51C894B8305C}"/>
                </a:ext>
              </a:extLst>
            </p:cNvPr>
            <p:cNvCxnSpPr/>
            <p:nvPr/>
          </p:nvCxnSpPr>
          <p:spPr>
            <a:xfrm>
              <a:off x="8798609" y="1043306"/>
              <a:ext cx="0" cy="50405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6A5CCF80-8A9B-C540-B690-A17DB4D25A18}"/>
                </a:ext>
              </a:extLst>
            </p:cNvPr>
            <p:cNvSpPr txBox="1"/>
            <p:nvPr/>
          </p:nvSpPr>
          <p:spPr>
            <a:xfrm>
              <a:off x="8113707" y="-12638"/>
              <a:ext cx="151294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Women encouraged to give up on career goals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9D7C41B3-028D-E647-8B23-32A3DECB45C9}"/>
              </a:ext>
            </a:extLst>
          </p:cNvPr>
          <p:cNvSpPr txBox="1"/>
          <p:nvPr/>
        </p:nvSpPr>
        <p:spPr>
          <a:xfrm>
            <a:off x="0" y="114225"/>
            <a:ext cx="1219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Hurdles of “official” working hours on parents</a:t>
            </a:r>
          </a:p>
        </p:txBody>
      </p:sp>
    </p:spTree>
    <p:extLst>
      <p:ext uri="{BB962C8B-B14F-4D97-AF65-F5344CB8AC3E}">
        <p14:creationId xmlns:p14="http://schemas.microsoft.com/office/powerpoint/2010/main" val="389677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7B5C3-1F29-3B4B-A7A3-54B24BA43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557" y="2979637"/>
            <a:ext cx="3771900" cy="2298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C5CEC1-0719-EF48-814C-AF1D07BC8027}"/>
              </a:ext>
            </a:extLst>
          </p:cNvPr>
          <p:cNvSpPr txBox="1"/>
          <p:nvPr/>
        </p:nvSpPr>
        <p:spPr>
          <a:xfrm>
            <a:off x="4792765" y="2110365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Efficient and concise meetings, regular, time-saving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A402FE2-CD49-9944-B864-C6986165F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22" y="2975003"/>
            <a:ext cx="4394760" cy="230333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6A9841E-675B-0946-8020-6434A9FC2B02}"/>
              </a:ext>
            </a:extLst>
          </p:cNvPr>
          <p:cNvSpPr txBox="1"/>
          <p:nvPr/>
        </p:nvSpPr>
        <p:spPr>
          <a:xfrm>
            <a:off x="576465" y="2110365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Work Smarter, </a:t>
            </a:r>
          </a:p>
          <a:p>
            <a:pPr algn="ctr"/>
            <a:r>
              <a:rPr lang="en-US" sz="2000" dirty="0"/>
              <a:t>Increased Productivity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BA79E90-1E64-9B4A-8465-BA04E1BD5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3158" y="2975003"/>
            <a:ext cx="3450520" cy="230333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2AACD77-8DB8-2843-91F3-DF5F4D8B6702}"/>
              </a:ext>
            </a:extLst>
          </p:cNvPr>
          <p:cNvSpPr txBox="1"/>
          <p:nvPr/>
        </p:nvSpPr>
        <p:spPr>
          <a:xfrm>
            <a:off x="8475457" y="211036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Personal Development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1DE54-99C9-0B40-8E8A-C887DAD16511}"/>
              </a:ext>
            </a:extLst>
          </p:cNvPr>
          <p:cNvSpPr txBox="1"/>
          <p:nvPr/>
        </p:nvSpPr>
        <p:spPr>
          <a:xfrm>
            <a:off x="0" y="792051"/>
            <a:ext cx="1219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Benefits of flexible working arrangements on one’s personal growth and output</a:t>
            </a:r>
          </a:p>
        </p:txBody>
      </p:sp>
    </p:spTree>
    <p:extLst>
      <p:ext uri="{BB962C8B-B14F-4D97-AF65-F5344CB8AC3E}">
        <p14:creationId xmlns:p14="http://schemas.microsoft.com/office/powerpoint/2010/main" val="276749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51158E7E-4DD2-744F-81F7-A0D75CAEE1A8}"/>
              </a:ext>
            </a:extLst>
          </p:cNvPr>
          <p:cNvSpPr/>
          <p:nvPr/>
        </p:nvSpPr>
        <p:spPr>
          <a:xfrm>
            <a:off x="5460386" y="1442182"/>
            <a:ext cx="1278965" cy="8772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BC0C3-A100-604E-A042-24D4C2C70F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94"/>
          <a:stretch/>
        </p:blipFill>
        <p:spPr>
          <a:xfrm>
            <a:off x="219111" y="986783"/>
            <a:ext cx="2342496" cy="179642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7CDF40-4702-8D41-82E2-5A934D5F2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403" r="17937"/>
          <a:stretch/>
        </p:blipFill>
        <p:spPr>
          <a:xfrm>
            <a:off x="2820877" y="960867"/>
            <a:ext cx="2039816" cy="182564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E746AF-BCAF-0742-800E-234290842A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853" r="9333"/>
          <a:stretch/>
        </p:blipFill>
        <p:spPr>
          <a:xfrm>
            <a:off x="5173185" y="975147"/>
            <a:ext cx="1875894" cy="181136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117729C-E95C-4246-854D-929051FB393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9401"/>
          <a:stretch/>
        </p:blipFill>
        <p:spPr>
          <a:xfrm>
            <a:off x="7351069" y="960867"/>
            <a:ext cx="1907819" cy="183992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30B95B-AC9E-7D4B-8EA5-D94FF5D92886}"/>
              </a:ext>
            </a:extLst>
          </p:cNvPr>
          <p:cNvSpPr txBox="1"/>
          <p:nvPr/>
        </p:nvSpPr>
        <p:spPr>
          <a:xfrm>
            <a:off x="0" y="114225"/>
            <a:ext cx="1219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Impact of flexible working arrangements for parents and children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966C337-5721-CF42-B075-1976F733E4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99698" y="960868"/>
            <a:ext cx="2385096" cy="18399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0003373-88C1-3A4D-BFBA-DC8D2D199984}"/>
              </a:ext>
            </a:extLst>
          </p:cNvPr>
          <p:cNvSpPr txBox="1"/>
          <p:nvPr/>
        </p:nvSpPr>
        <p:spPr>
          <a:xfrm>
            <a:off x="0" y="5277692"/>
            <a:ext cx="1215923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Fostering essential skills from a young 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0DF8D5-DEFE-954D-B798-4BDD00981964}"/>
              </a:ext>
            </a:extLst>
          </p:cNvPr>
          <p:cNvSpPr txBox="1"/>
          <p:nvPr/>
        </p:nvSpPr>
        <p:spPr>
          <a:xfrm>
            <a:off x="389851" y="5842111"/>
            <a:ext cx="1601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Develop strong</a:t>
            </a:r>
          </a:p>
          <a:p>
            <a:pPr algn="ctr"/>
            <a:r>
              <a:rPr lang="en-US" dirty="0"/>
              <a:t>work ethic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DA8A9A-2B78-9945-B965-8C86B62F518A}"/>
              </a:ext>
            </a:extLst>
          </p:cNvPr>
          <p:cNvSpPr txBox="1"/>
          <p:nvPr/>
        </p:nvSpPr>
        <p:spPr>
          <a:xfrm>
            <a:off x="2776298" y="5842111"/>
            <a:ext cx="1619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Foster time management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1EF729-080B-CC4C-AAB5-80FF6714F992}"/>
              </a:ext>
            </a:extLst>
          </p:cNvPr>
          <p:cNvSpPr txBox="1"/>
          <p:nvPr/>
        </p:nvSpPr>
        <p:spPr>
          <a:xfrm>
            <a:off x="7192315" y="6004833"/>
            <a:ext cx="115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Inquisitive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F2115-346D-8C43-965F-18450F418B31}"/>
              </a:ext>
            </a:extLst>
          </p:cNvPr>
          <p:cNvSpPr txBox="1"/>
          <p:nvPr/>
        </p:nvSpPr>
        <p:spPr>
          <a:xfrm>
            <a:off x="9127741" y="5719242"/>
            <a:ext cx="2725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Mirror behaviors </a:t>
            </a:r>
          </a:p>
          <a:p>
            <a:pPr algn="ctr"/>
            <a:r>
              <a:rPr lang="en-US" dirty="0"/>
              <a:t>that they would normally not be exposed 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532A20-A6BD-7E44-AE9B-81D24D8CE476}"/>
              </a:ext>
            </a:extLst>
          </p:cNvPr>
          <p:cNvSpPr txBox="1"/>
          <p:nvPr/>
        </p:nvSpPr>
        <p:spPr>
          <a:xfrm>
            <a:off x="3731765" y="4403303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Bonding 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CF3576-F5AC-7E48-90A4-D340FF352C24}"/>
              </a:ext>
            </a:extLst>
          </p:cNvPr>
          <p:cNvSpPr txBox="1"/>
          <p:nvPr/>
        </p:nvSpPr>
        <p:spPr>
          <a:xfrm>
            <a:off x="6608844" y="3127825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School pick up and </a:t>
            </a:r>
          </a:p>
          <a:p>
            <a:pPr algn="ctr"/>
            <a:r>
              <a:rPr lang="en-US" dirty="0"/>
              <a:t>drop offs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F90DF9-F071-F04E-99F6-D1615BCD9BA7}"/>
              </a:ext>
            </a:extLst>
          </p:cNvPr>
          <p:cNvSpPr txBox="1"/>
          <p:nvPr/>
        </p:nvSpPr>
        <p:spPr>
          <a:xfrm>
            <a:off x="6561881" y="4241974"/>
            <a:ext cx="2039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time for stress free learning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6C07BD-E902-364A-876A-85ACA90C1369}"/>
              </a:ext>
            </a:extLst>
          </p:cNvPr>
          <p:cNvSpPr txBox="1"/>
          <p:nvPr/>
        </p:nvSpPr>
        <p:spPr>
          <a:xfrm>
            <a:off x="5099154" y="5866333"/>
            <a:ext cx="130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Value </a:t>
            </a:r>
          </a:p>
          <a:p>
            <a:pPr algn="ctr"/>
            <a:r>
              <a:rPr lang="en-US" dirty="0"/>
              <a:t>quality 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4C1729-DB9B-384F-8EB6-3C9ED00647F7}"/>
              </a:ext>
            </a:extLst>
          </p:cNvPr>
          <p:cNvSpPr txBox="1"/>
          <p:nvPr/>
        </p:nvSpPr>
        <p:spPr>
          <a:xfrm>
            <a:off x="3076398" y="3130133"/>
            <a:ext cx="2639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Happier parents provide a happier home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73CA35-F8B9-614F-8223-5AB46CD258F1}"/>
              </a:ext>
            </a:extLst>
          </p:cNvPr>
          <p:cNvSpPr txBox="1"/>
          <p:nvPr/>
        </p:nvSpPr>
        <p:spPr>
          <a:xfrm>
            <a:off x="256132" y="3130133"/>
            <a:ext cx="242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Empower both parents to rise in their career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0A5F16-F6A6-8340-BBA2-D4277719DF4A}"/>
              </a:ext>
            </a:extLst>
          </p:cNvPr>
          <p:cNvSpPr txBox="1"/>
          <p:nvPr/>
        </p:nvSpPr>
        <p:spPr>
          <a:xfrm>
            <a:off x="9457245" y="3120130"/>
            <a:ext cx="2066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Reduced commuting times and costs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5A6835-9F1A-EB4D-9697-DF474A2C126E}"/>
              </a:ext>
            </a:extLst>
          </p:cNvPr>
          <p:cNvSpPr txBox="1"/>
          <p:nvPr/>
        </p:nvSpPr>
        <p:spPr>
          <a:xfrm>
            <a:off x="9720302" y="4295640"/>
            <a:ext cx="1555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Reduced </a:t>
            </a:r>
          </a:p>
          <a:p>
            <a:pPr algn="ctr"/>
            <a:r>
              <a:rPr lang="en-US" dirty="0"/>
              <a:t>childcare costs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B0922C-2B56-F24A-B761-7B2DE6D18B5C}"/>
              </a:ext>
            </a:extLst>
          </p:cNvPr>
          <p:cNvSpPr txBox="1"/>
          <p:nvPr/>
        </p:nvSpPr>
        <p:spPr>
          <a:xfrm>
            <a:off x="136789" y="4282119"/>
            <a:ext cx="2215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Improved mental well-being</a:t>
            </a:r>
          </a:p>
        </p:txBody>
      </p:sp>
    </p:spTree>
    <p:extLst>
      <p:ext uri="{BB962C8B-B14F-4D97-AF65-F5344CB8AC3E}">
        <p14:creationId xmlns:p14="http://schemas.microsoft.com/office/powerpoint/2010/main" val="346329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/>
      <p:bldP spid="5" grpId="0"/>
      <p:bldP spid="7" grpId="0"/>
      <p:bldP spid="8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789681-1EC3-D24D-AD83-6185F394E076}"/>
              </a:ext>
            </a:extLst>
          </p:cNvPr>
          <p:cNvCxnSpPr>
            <a:cxnSpLocks/>
          </p:cNvCxnSpPr>
          <p:nvPr/>
        </p:nvCxnSpPr>
        <p:spPr>
          <a:xfrm>
            <a:off x="750627" y="2488080"/>
            <a:ext cx="10385946" cy="0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E22E5C5-A724-6945-B75B-F854437C10EB}"/>
              </a:ext>
            </a:extLst>
          </p:cNvPr>
          <p:cNvSpPr txBox="1"/>
          <p:nvPr/>
        </p:nvSpPr>
        <p:spPr>
          <a:xfrm>
            <a:off x="10483510" y="2711328"/>
            <a:ext cx="1306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Working</a:t>
            </a:r>
          </a:p>
          <a:p>
            <a:pPr algn="ctr"/>
            <a:r>
              <a:rPr lang="en-US" dirty="0"/>
              <a:t>in the office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55990D-66E6-A24F-8473-D6937FBE9833}"/>
              </a:ext>
            </a:extLst>
          </p:cNvPr>
          <p:cNvSpPr txBox="1"/>
          <p:nvPr/>
        </p:nvSpPr>
        <p:spPr>
          <a:xfrm>
            <a:off x="241061" y="2711328"/>
            <a:ext cx="169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Working </a:t>
            </a:r>
          </a:p>
          <a:p>
            <a:pPr algn="ctr"/>
            <a:r>
              <a:rPr lang="en-US" dirty="0"/>
              <a:t>out of the office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398D72-80F8-FE4F-89F3-C6A4EE6FC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27" y="1435119"/>
            <a:ext cx="950604" cy="95060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CFC182-691A-254A-834F-B1ABAB73ECF4}"/>
              </a:ext>
            </a:extLst>
          </p:cNvPr>
          <p:cNvSpPr txBox="1"/>
          <p:nvPr/>
        </p:nvSpPr>
        <p:spPr>
          <a:xfrm>
            <a:off x="4188568" y="4370363"/>
            <a:ext cx="351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 during effective energy cycles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D05576-D96B-9F4C-A326-900BC2078766}"/>
              </a:ext>
            </a:extLst>
          </p:cNvPr>
          <p:cNvSpPr txBox="1"/>
          <p:nvPr/>
        </p:nvSpPr>
        <p:spPr>
          <a:xfrm>
            <a:off x="3932376" y="3831892"/>
            <a:ext cx="402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Dynamic and depends on responsibilities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6CFE55-E0E5-DF49-8790-C79BB9E87EF4}"/>
              </a:ext>
            </a:extLst>
          </p:cNvPr>
          <p:cNvSpPr txBox="1"/>
          <p:nvPr/>
        </p:nvSpPr>
        <p:spPr>
          <a:xfrm>
            <a:off x="0" y="560927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unforeseen events of the pandemic should not be used as a sole reference to conclude on the impacts of working out of the office (i.e. closing of schools/nurseries/activities, having to work official hours at home). </a:t>
            </a:r>
          </a:p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3BE00E-359D-7D42-BDCF-FDC17482ECCF}"/>
              </a:ext>
            </a:extLst>
          </p:cNvPr>
          <p:cNvSpPr txBox="1"/>
          <p:nvPr/>
        </p:nvSpPr>
        <p:spPr>
          <a:xfrm>
            <a:off x="0" y="301548"/>
            <a:ext cx="1219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Flexible hours does not mean less working hours or less productivity</a:t>
            </a:r>
          </a:p>
        </p:txBody>
      </p:sp>
    </p:spTree>
    <p:extLst>
      <p:ext uri="{BB962C8B-B14F-4D97-AF65-F5344CB8AC3E}">
        <p14:creationId xmlns:p14="http://schemas.microsoft.com/office/powerpoint/2010/main" val="137547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5000" accel="50000" decel="50000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75026 0.006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13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B64D6F-C161-B448-9216-81C4C78A1BDE}"/>
              </a:ext>
            </a:extLst>
          </p:cNvPr>
          <p:cNvSpPr txBox="1"/>
          <p:nvPr/>
        </p:nvSpPr>
        <p:spPr>
          <a:xfrm>
            <a:off x="237575" y="1241002"/>
            <a:ext cx="545983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Boost in productivity - My team has significantly increased our work efficiency and output in 2020 to date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E0EEC5-8B82-6E42-801D-9C41C837ED07}"/>
              </a:ext>
            </a:extLst>
          </p:cNvPr>
          <p:cNvSpPr txBox="1"/>
          <p:nvPr/>
        </p:nvSpPr>
        <p:spPr>
          <a:xfrm>
            <a:off x="165738" y="3485458"/>
            <a:ext cx="545983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Managed to publish more research articles, and obtain a patent on a diagnostic method for ASD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9FE5D7-64CB-7C4F-B55E-0EE9275108A4}"/>
              </a:ext>
            </a:extLst>
          </p:cNvPr>
          <p:cNvSpPr txBox="1"/>
          <p:nvPr/>
        </p:nvSpPr>
        <p:spPr>
          <a:xfrm>
            <a:off x="237573" y="4686283"/>
            <a:ext cx="545983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Developed a stronger working family, more support for each other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D59E2-9881-104B-AC00-4C82542F90ED}"/>
              </a:ext>
            </a:extLst>
          </p:cNvPr>
          <p:cNvSpPr txBox="1"/>
          <p:nvPr/>
        </p:nvSpPr>
        <p:spPr>
          <a:xfrm>
            <a:off x="6485473" y="2363229"/>
            <a:ext cx="545690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My child’s learning improved dramatically, surpassing what is required for his grade level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ADFC32-4A26-7048-B572-1079184605F2}"/>
              </a:ext>
            </a:extLst>
          </p:cNvPr>
          <p:cNvSpPr txBox="1"/>
          <p:nvPr/>
        </p:nvSpPr>
        <p:spPr>
          <a:xfrm>
            <a:off x="6447874" y="1256947"/>
            <a:ext cx="545690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Less hassle on homework and school activities. Avoids stressful nights and tears from being too tired to study.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82A042-ECEB-B94A-9CFF-3077702ED475}"/>
              </a:ext>
            </a:extLst>
          </p:cNvPr>
          <p:cNvSpPr txBox="1"/>
          <p:nvPr/>
        </p:nvSpPr>
        <p:spPr>
          <a:xfrm>
            <a:off x="6447874" y="3623958"/>
            <a:ext cx="545690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More bonding time, less tears when I need to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3AC385-AE2C-9C43-9995-57AD01BEF3E1}"/>
              </a:ext>
            </a:extLst>
          </p:cNvPr>
          <p:cNvSpPr txBox="1"/>
          <p:nvPr/>
        </p:nvSpPr>
        <p:spPr>
          <a:xfrm>
            <a:off x="6447874" y="5762225"/>
            <a:ext cx="545690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More supportive environment for each parent to accomplish their work tasks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544E6E-60C3-E649-928B-D34D539031A7}"/>
              </a:ext>
            </a:extLst>
          </p:cNvPr>
          <p:cNvSpPr txBox="1"/>
          <p:nvPr/>
        </p:nvSpPr>
        <p:spPr>
          <a:xfrm>
            <a:off x="165737" y="2363230"/>
            <a:ext cx="545983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Nurtured a less stressful working environment, more focus on research questions and investigations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8129B8-3A62-A048-93A7-BF3E9E97B0AF}"/>
              </a:ext>
            </a:extLst>
          </p:cNvPr>
          <p:cNvSpPr txBox="1"/>
          <p:nvPr/>
        </p:nvSpPr>
        <p:spPr>
          <a:xfrm>
            <a:off x="237574" y="5762225"/>
            <a:ext cx="545983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Improved morale, safe space to be discuss work place agreements – clear and improved communication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1CAAA1-FC35-E24E-9C04-E75F3901D513}"/>
              </a:ext>
            </a:extLst>
          </p:cNvPr>
          <p:cNvSpPr txBox="1"/>
          <p:nvPr/>
        </p:nvSpPr>
        <p:spPr>
          <a:xfrm>
            <a:off x="6447874" y="4686283"/>
            <a:ext cx="545690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Development of a strong work ethic, and consideration of work/family balance, from a young 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227F68-00C3-094B-8EB3-522EECAD88E1}"/>
              </a:ext>
            </a:extLst>
          </p:cNvPr>
          <p:cNvSpPr txBox="1"/>
          <p:nvPr/>
        </p:nvSpPr>
        <p:spPr>
          <a:xfrm>
            <a:off x="0" y="102289"/>
            <a:ext cx="12192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To date: The most impactful events as a result of flexible working arrangements in my work and personal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23573-08E2-9949-B734-5EC1D3E2A035}"/>
              </a:ext>
            </a:extLst>
          </p:cNvPr>
          <p:cNvSpPr txBox="1"/>
          <p:nvPr/>
        </p:nvSpPr>
        <p:spPr>
          <a:xfrm>
            <a:off x="2515778" y="702423"/>
            <a:ext cx="759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Work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C1BB07-8E26-DB43-AC3C-B8667EB80043}"/>
              </a:ext>
            </a:extLst>
          </p:cNvPr>
          <p:cNvSpPr txBox="1"/>
          <p:nvPr/>
        </p:nvSpPr>
        <p:spPr>
          <a:xfrm>
            <a:off x="8662751" y="697967"/>
            <a:ext cx="1102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Personal</a:t>
            </a:r>
          </a:p>
        </p:txBody>
      </p:sp>
    </p:spTree>
    <p:extLst>
      <p:ext uri="{BB962C8B-B14F-4D97-AF65-F5344CB8AC3E}">
        <p14:creationId xmlns:p14="http://schemas.microsoft.com/office/powerpoint/2010/main" val="17152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3" grpId="0" animBg="1"/>
      <p:bldP spid="15" grpId="0" animBg="1"/>
      <p:bldP spid="6" grpId="0" animBg="1"/>
      <p:bldP spid="9" grpId="0" animBg="1"/>
      <p:bldP spid="17" grpId="0" animBg="1"/>
      <p:bldP spid="18" grpId="0" animBg="1"/>
      <p:bldP spid="19" grpId="0" animBg="1"/>
      <p:bldP spid="4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570</Words>
  <Application>Microsoft Macintosh PowerPoint</Application>
  <PresentationFormat>Widescreen</PresentationFormat>
  <Paragraphs>107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Calibri</vt:lpstr>
      <vt:lpstr>Calibri Light</vt:lpstr>
      <vt:lpstr>Office Theme</vt:lpstr>
      <vt:lpstr>Impact of Flexible Working Arrangements  On Parents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Flexible Working Arrangements  on working parents</dc:title>
  <dc:creator>Dr. Sara Ali Abdulla</dc:creator>
  <cp:lastModifiedBy>Dr. Sara Ali Abdulla</cp:lastModifiedBy>
  <cp:revision>130</cp:revision>
  <dcterms:created xsi:type="dcterms:W3CDTF">2021-07-04T11:40:15Z</dcterms:created>
  <dcterms:modified xsi:type="dcterms:W3CDTF">2021-07-06T09:48:49Z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366723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