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9" r:id="rId4"/>
    <p:sldId id="259" r:id="rId5"/>
    <p:sldId id="264" r:id="rId6"/>
    <p:sldId id="265" r:id="rId7"/>
    <p:sldId id="270" r:id="rId8"/>
    <p:sldId id="268" r:id="rId9"/>
    <p:sldId id="262" r:id="rId10"/>
    <p:sldId id="271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4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3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aref\Desktop\2022\LAS%20Marital%20Relationship%20Assessment\Copy%20of%20Q20%20and%20Q27%20-%20update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aref\Desktop\2022\LAS%20Marital%20Relationship%20Assessment\Copy%20of%20Q20%20and%20Q27%20-%20update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'Question 20'!$G$12:$G$26</c:f>
              <c:strCache>
                <c:ptCount val="15"/>
                <c:pt idx="0">
                  <c:v>عدم التوافق النفسي واختلاف الطباع (اختلاف الطباع والعناد والمشاجرة، الاستبداد بالرأي والإهانة، الجدال، عدم التفاهم، العصبية، إلخ)</c:v>
                </c:pt>
                <c:pt idx="1">
                  <c:v>مشاكل في اكتشاف الشخصية (كذب، لامبالاة، تقلب المزاج، عدم الاهتمام ، الاهمال ، الانشغال إلخ)</c:v>
                </c:pt>
                <c:pt idx="2">
                  <c:v>خيانة</c:v>
                </c:pt>
                <c:pt idx="3">
                  <c:v>مشاكل اقتصادية (الأوضاع المادية، الزوجة تنفق، الفقر، الاعتمادية على الزوجة، إلخ)</c:v>
                </c:pt>
                <c:pt idx="4">
                  <c:v>تدخل أهل الزوجين وإفشاء أسرار البيوت</c:v>
                </c:pt>
                <c:pt idx="5">
                  <c:v>علاقات جنسية (عدم الاستمتاع الجيد/ عدم الانسجام / عدم الجماع / البرود / الخلاف فوق السرير / قلة الاهتمام بالجانب العاطفي / البعد الجسدي، إلخ)</c:v>
                </c:pt>
                <c:pt idx="6">
                  <c:v>الغيرة والشك والخيانة الالكترونية</c:v>
                </c:pt>
                <c:pt idx="7">
                  <c:v>ضعف الوزازع الديني والبعد الأخلاقي</c:v>
                </c:pt>
                <c:pt idx="8">
                  <c:v>انحرافات سلوكية (تعاطيه السجائر والمخدرات / مرض اليدز / الشذوذ الجنسي / عوامل سلوكية تخصه / إلحاد / الشذوذ الجنسي)</c:v>
                </c:pt>
                <c:pt idx="9">
                  <c:v>اختلافات فكرية وثقافية (المستوى التعليمي للزوجة أعلى، اختلاف المستوى الاجتماعي بين الزوجين، إلخ)</c:v>
                </c:pt>
                <c:pt idx="10">
                  <c:v>إهانة وعنف وقسوة</c:v>
                </c:pt>
                <c:pt idx="11">
                  <c:v>الخلافات حول تربية الأبناء ومشاكل الإنجاب</c:v>
                </c:pt>
                <c:pt idx="12">
                  <c:v> الاستقلالية والنسوية مقابل تحكم الرجل (رغبتها في الاستقلالية والتأثر بالافكار النسوية / رجل شرقي لا يسمح لزوجته بالقيادة / تمرد الزوجة على الزوج )</c:v>
                </c:pt>
                <c:pt idx="13">
                  <c:v>التأثر بالميديا والمقارنة بأنماط حياة آخرين</c:v>
                </c:pt>
                <c:pt idx="14">
                  <c:v>آخرى (كثرة السؤال والطلبات، دلع زايد من البنت، الزوجة الأولى، إلخ) </c:v>
                </c:pt>
              </c:strCache>
            </c:strRef>
          </c:cat>
          <c:val>
            <c:numRef>
              <c:f>'Question 20'!$I$12:$I$26</c:f>
              <c:numCache>
                <c:formatCode>0.00%</c:formatCode>
                <c:ptCount val="15"/>
                <c:pt idx="0">
                  <c:v>0.189</c:v>
                </c:pt>
                <c:pt idx="1">
                  <c:v>0.14599999999999999</c:v>
                </c:pt>
                <c:pt idx="2">
                  <c:v>0.128</c:v>
                </c:pt>
                <c:pt idx="3">
                  <c:v>0.124</c:v>
                </c:pt>
                <c:pt idx="4">
                  <c:v>8.3000000000000004E-2</c:v>
                </c:pt>
                <c:pt idx="5">
                  <c:v>7.6999999999999999E-2</c:v>
                </c:pt>
                <c:pt idx="6">
                  <c:v>7.5999999999999998E-2</c:v>
                </c:pt>
                <c:pt idx="7">
                  <c:v>6.8000000000000005E-2</c:v>
                </c:pt>
                <c:pt idx="8">
                  <c:v>2.8000000000000001E-2</c:v>
                </c:pt>
                <c:pt idx="9">
                  <c:v>2.1000000000000001E-2</c:v>
                </c:pt>
                <c:pt idx="10" formatCode="0%">
                  <c:v>0.02</c:v>
                </c:pt>
                <c:pt idx="11">
                  <c:v>1.2E-2</c:v>
                </c:pt>
                <c:pt idx="12" formatCode="0%">
                  <c:v>1.2999999999999999E-2</c:v>
                </c:pt>
                <c:pt idx="13" formatCode="0%">
                  <c:v>0.01</c:v>
                </c:pt>
                <c:pt idx="14" formatCode="0%">
                  <c:v>5.0000000000000001E-3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A3-4152-92EC-437F5BBAE04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687806272"/>
        <c:axId val="687805440"/>
      </c:barChart>
      <c:catAx>
        <c:axId val="6878062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7805440"/>
        <c:crosses val="autoZero"/>
        <c:auto val="1"/>
        <c:lblAlgn val="ctr"/>
        <c:lblOffset val="100"/>
        <c:noMultiLvlLbl val="0"/>
      </c:catAx>
      <c:valAx>
        <c:axId val="68780544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7806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4D7-46C0-9849-0C4C551E60BF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A4D7-46C0-9849-0C4C551E60BF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A4D7-46C0-9849-0C4C551E60BF}"/>
              </c:ext>
            </c:extLst>
          </c:dPt>
          <c:dPt>
            <c:idx val="7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4D7-46C0-9849-0C4C551E60BF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A4D7-46C0-9849-0C4C551E60B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Sheet1!$A$1:$A$11</c:f>
              <c:strCache>
                <c:ptCount val="11"/>
                <c:pt idx="0">
                  <c:v>الخلاف على عدم الإنجاب</c:v>
                </c:pt>
                <c:pt idx="1">
                  <c:v>عدم مقدرة الزوج على تأمين مستلزمات الاسرة</c:v>
                </c:pt>
                <c:pt idx="2">
                  <c:v>اختلاف اسلوب الزوجين حول معاملة الاولاد</c:v>
                </c:pt>
                <c:pt idx="3">
                  <c:v>عدم الاحترام</c:v>
                </c:pt>
                <c:pt idx="4">
                  <c:v>عدم ملاءمة المسكن الزوجي</c:v>
                </c:pt>
                <c:pt idx="5">
                  <c:v>عدم التوافق الجنسي</c:v>
                </c:pt>
                <c:pt idx="6">
                  <c:v>الغياب المتكرر عن المنزل</c:v>
                </c:pt>
                <c:pt idx="7">
                  <c:v>الشك والغيرة حول وجود علاقات أخرى</c:v>
                </c:pt>
                <c:pt idx="8">
                  <c:v>المصاريف الزائدة على امور لا اهمية لها</c:v>
                </c:pt>
                <c:pt idx="9">
                  <c:v>لا لم يحدث</c:v>
                </c:pt>
                <c:pt idx="10">
                  <c:v>سبب اخر لم يذكر، رجاء ذكره</c:v>
                </c:pt>
              </c:strCache>
            </c:strRef>
          </c:cat>
          <c:val>
            <c:numRef>
              <c:f>Sheet1!$B$1:$B$11</c:f>
              <c:numCache>
                <c:formatCode>0.00%</c:formatCode>
                <c:ptCount val="11"/>
                <c:pt idx="0">
                  <c:v>8.14E-2</c:v>
                </c:pt>
                <c:pt idx="1">
                  <c:v>0.18579999999999999</c:v>
                </c:pt>
                <c:pt idx="2">
                  <c:v>0.32440000000000002</c:v>
                </c:pt>
                <c:pt idx="3">
                  <c:v>0.27989999999999998</c:v>
                </c:pt>
                <c:pt idx="4">
                  <c:v>8.14E-2</c:v>
                </c:pt>
                <c:pt idx="5">
                  <c:v>0.1018</c:v>
                </c:pt>
                <c:pt idx="6">
                  <c:v>0.1641</c:v>
                </c:pt>
                <c:pt idx="7">
                  <c:v>0.22259999999999999</c:v>
                </c:pt>
                <c:pt idx="8">
                  <c:v>0.15010000000000001</c:v>
                </c:pt>
                <c:pt idx="9">
                  <c:v>0.17680000000000001</c:v>
                </c:pt>
                <c:pt idx="10">
                  <c:v>4.8300000000000003E-2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1B-4C25-B2AA-12E3D1E17D5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02024832"/>
        <c:axId val="202026368"/>
      </c:barChart>
      <c:catAx>
        <c:axId val="2020248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026368"/>
        <c:crosses val="autoZero"/>
        <c:auto val="1"/>
        <c:lblAlgn val="ctr"/>
        <c:lblOffset val="100"/>
        <c:noMultiLvlLbl val="0"/>
      </c:catAx>
      <c:valAx>
        <c:axId val="202026368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202024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436590312574566E-2"/>
          <c:y val="6.6666688538939811E-2"/>
          <c:w val="0.95833333333333337"/>
          <c:h val="0.60847231249091616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0C24-4D62-8CEB-CBEA7665E75F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2-0C24-4D62-8CEB-CBEA7665E75F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0C24-4D62-8CEB-CBEA7665E75F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4-0C24-4D62-8CEB-CBEA7665E75F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Sheet1!$A$1:$A$5</c:f>
              <c:strCache>
                <c:ptCount val="5"/>
                <c:pt idx="0">
                  <c:v>تجربة حياة جديدة وممتعة</c:v>
                </c:pt>
                <c:pt idx="1">
                  <c:v>جيدة إلى حد ما</c:v>
                </c:pt>
                <c:pt idx="2">
                  <c:v>مزيد من الأعباء والمسؤوليات</c:v>
                </c:pt>
                <c:pt idx="3">
                  <c:v>تجربة حياة متعبة لا تخلو من مشاكل وتوترات</c:v>
                </c:pt>
                <c:pt idx="4">
                  <c:v>شئ آخر ، اذكر</c:v>
                </c:pt>
              </c:strCache>
            </c:strRef>
          </c:cat>
          <c:val>
            <c:numRef>
              <c:f>Sheet1!$B$1:$B$5</c:f>
              <c:numCache>
                <c:formatCode>0.00%</c:formatCode>
                <c:ptCount val="5"/>
                <c:pt idx="0">
                  <c:v>0.33929999999999999</c:v>
                </c:pt>
                <c:pt idx="1">
                  <c:v>0.30990000000000001</c:v>
                </c:pt>
                <c:pt idx="2">
                  <c:v>0.12039999999999999</c:v>
                </c:pt>
                <c:pt idx="3">
                  <c:v>0.17280000000000001</c:v>
                </c:pt>
                <c:pt idx="4">
                  <c:v>5.7599999999999998E-2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24-4D62-8CEB-CBEA7665E75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01783552"/>
        <c:axId val="201588736"/>
      </c:barChart>
      <c:catAx>
        <c:axId val="201783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01588736"/>
        <c:crosses val="autoZero"/>
        <c:auto val="1"/>
        <c:lblAlgn val="ctr"/>
        <c:lblOffset val="100"/>
        <c:noMultiLvlLbl val="0"/>
      </c:catAx>
      <c:valAx>
        <c:axId val="201588736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2017835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 b="1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975308641975308E-2"/>
          <c:y val="3.086636608968436E-2"/>
          <c:w val="0.96604938271604934"/>
          <c:h val="0.65150944705236158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2A0F-4453-AA61-DBEBF100CA25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2-2A0F-4453-AA61-DBEBF100CA2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Sheet1!$A$1:$A$3</c:f>
              <c:strCache>
                <c:ptCount val="3"/>
                <c:pt idx="0">
                  <c:v>سيحدث خلافات ومشاكل غير متوقعة</c:v>
                </c:pt>
                <c:pt idx="1">
                  <c:v>يمكن تجاوز ذلك والاستمرار بالعلاقة</c:v>
                </c:pt>
                <c:pt idx="2">
                  <c:v>لا يمكن تجاوز ذلك والاستمرار بالعلاقة</c:v>
                </c:pt>
              </c:strCache>
            </c:strRef>
          </c:cat>
          <c:val>
            <c:numRef>
              <c:f>Sheet1!$B$1:$B$3</c:f>
              <c:numCache>
                <c:formatCode>0.00%</c:formatCode>
                <c:ptCount val="3"/>
                <c:pt idx="0">
                  <c:v>0.28810000000000002</c:v>
                </c:pt>
                <c:pt idx="1">
                  <c:v>0.64349999999999996</c:v>
                </c:pt>
                <c:pt idx="2">
                  <c:v>6.8400000000000002E-2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0F-4453-AA61-DBEBF100CA2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01875456"/>
        <c:axId val="201878144"/>
      </c:barChart>
      <c:catAx>
        <c:axId val="2018754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201878144"/>
        <c:crosses val="autoZero"/>
        <c:auto val="1"/>
        <c:lblAlgn val="ctr"/>
        <c:lblOffset val="100"/>
        <c:noMultiLvlLbl val="0"/>
      </c:catAx>
      <c:valAx>
        <c:axId val="201878144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2018754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'Question 27'!$G$19:$G$28</c:f>
              <c:strCache>
                <c:ptCount val="10"/>
                <c:pt idx="0">
                  <c:v>البرود وعدم الإشباع العاطفي (الملل/عدم اشباع الشريك/اللامبالاه/عدم توافق في توقيت الرغبة/ عدم وجود الحب والقبول/إهمال العواطف والفتور/ عدم التجديد والروتين/ عدم الاهتمام بالمشاعر)</c:v>
                </c:pt>
                <c:pt idx="1">
                  <c:v>غياب الثقافة الجنسية ( عدم الحوار في الرغبات/ عدم تفّهم الزوجين لطبيعة العلاقة وأسس نجاحها/  الخجل / الصمت) </c:v>
                </c:pt>
                <c:pt idx="2">
                  <c:v>المعاملة السيئة (القسوة في التعامل/ الإكراه/ العنف/ الاهانة/ المشاكل الدائمة/ التجريح بالكلام) </c:v>
                </c:pt>
                <c:pt idx="3">
                  <c:v>نزوات الشريك (الخيانة/ الشك/ رغبة الزوج الزواج من اخرى/ القيام بعلاقات غير شرعية) </c:v>
                </c:pt>
                <c:pt idx="4">
                  <c:v>أدبيات التعامل (انعدام التقدير والاحترام بين الشريكين/ عدم فهم معنى العلاقة الحميمية كيف يجب ان تكون/ او ان يكون الطرق الثاي انانياً/ الرفض )</c:v>
                </c:pt>
                <c:pt idx="5">
                  <c:v>مشكلات صحية ( تأخر الانجاب - زيادة الوزن -مظهر الجسم- مشاكل جنسية - عدم النظافة) </c:v>
                </c:pt>
                <c:pt idx="6">
                  <c:v>ضغوط الحياة الاقتصادية على ظروفهما مما قد يؤثر على العلاقات الحميمة ويسهم في اهمالها، او بسسب المرض وتعب الزوجة من عمل المنزل  </c:v>
                </c:pt>
                <c:pt idx="7">
                  <c:v>اهتمامات تشغلهم عن اقامة علاقة حميمية بين الزوجين (ضغوط العمل-الابناء - انشطة واعمال اخرى)</c:v>
                </c:pt>
                <c:pt idx="8">
                  <c:v>انحرافات سلوكية (شذوذ، إدمان، مواقع إباحية، تناول عقاقير، إلحاد، إلخ)</c:v>
                </c:pt>
                <c:pt idx="9">
                  <c:v>آخرى (التعذر بالتعب، عقاقير، الشك، التوتر، عدم الاهتمام بالنظافة، إلخ)</c:v>
                </c:pt>
              </c:strCache>
            </c:strRef>
          </c:cat>
          <c:val>
            <c:numRef>
              <c:f>'Question 27'!$H$19:$H$28</c:f>
              <c:numCache>
                <c:formatCode>0%</c:formatCode>
                <c:ptCount val="10"/>
                <c:pt idx="0">
                  <c:v>0.17</c:v>
                </c:pt>
                <c:pt idx="1">
                  <c:v>0.153</c:v>
                </c:pt>
                <c:pt idx="2">
                  <c:v>0.11700000000000001</c:v>
                </c:pt>
                <c:pt idx="3" formatCode="0.00%">
                  <c:v>0.114</c:v>
                </c:pt>
                <c:pt idx="4" formatCode="0.00%">
                  <c:v>0.11600000000000001</c:v>
                </c:pt>
                <c:pt idx="5" formatCode="0.00%">
                  <c:v>9.1999999999999998E-2</c:v>
                </c:pt>
                <c:pt idx="6" formatCode="0.00%">
                  <c:v>8.7999999999999995E-2</c:v>
                </c:pt>
                <c:pt idx="7">
                  <c:v>0.06</c:v>
                </c:pt>
                <c:pt idx="8">
                  <c:v>0.05</c:v>
                </c:pt>
                <c:pt idx="9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79-4CA2-A149-FBC3D7A1DE1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827325472"/>
        <c:axId val="827320064"/>
      </c:barChart>
      <c:catAx>
        <c:axId val="827325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7320064"/>
        <c:crosses val="autoZero"/>
        <c:auto val="1"/>
        <c:lblAlgn val="ctr"/>
        <c:lblOffset val="100"/>
        <c:noMultiLvlLbl val="0"/>
      </c:catAx>
      <c:valAx>
        <c:axId val="82732006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7325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CAF2-4C1A-9C2C-1D1B7AE110CE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CAF2-4C1A-9C2C-1D1B7AE110CE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CAF2-4C1A-9C2C-1D1B7AE110CE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CAF2-4C1A-9C2C-1D1B7AE110CE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4-CAF2-4C1A-9C2C-1D1B7AE110CE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CAF2-4C1A-9C2C-1D1B7AE110C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Sheet1!$A$1:$A$8</c:f>
              <c:strCache>
                <c:ptCount val="8"/>
                <c:pt idx="0">
                  <c:v>قليلاً ما نمارس علاقات حميمية</c:v>
                </c:pt>
                <c:pt idx="1">
                  <c:v>يزداد انتقاد شريك حياتك لك أمام الاخرين</c:v>
                </c:pt>
                <c:pt idx="2">
                  <c:v>لم نعد نشعر بالسعادة كما كنا سابقاً</c:v>
                </c:pt>
                <c:pt idx="3">
                  <c:v>كثيرا ما نتشاجر من وقت لآخر على أمور تافهة</c:v>
                </c:pt>
                <c:pt idx="4">
                  <c:v>لم نعد نتبادل كلمات الإعجاب والاطراء</c:v>
                </c:pt>
                <c:pt idx="5">
                  <c:v>يتصرف كل منا بمعزل عن الآخر بما يروق له</c:v>
                </c:pt>
                <c:pt idx="6">
                  <c:v>لا شئ مما ذُكر</c:v>
                </c:pt>
                <c:pt idx="7">
                  <c:v>شي آخر: اذكره/ها</c:v>
                </c:pt>
              </c:strCache>
            </c:strRef>
          </c:cat>
          <c:val>
            <c:numRef>
              <c:f>Sheet1!$B$1:$B$8</c:f>
              <c:numCache>
                <c:formatCode>0.00%</c:formatCode>
                <c:ptCount val="8"/>
                <c:pt idx="0">
                  <c:v>0.22009999999999999</c:v>
                </c:pt>
                <c:pt idx="1">
                  <c:v>7.2499999999999995E-2</c:v>
                </c:pt>
                <c:pt idx="2">
                  <c:v>0.1527</c:v>
                </c:pt>
                <c:pt idx="3">
                  <c:v>0.24299999999999999</c:v>
                </c:pt>
                <c:pt idx="4">
                  <c:v>0.1883</c:v>
                </c:pt>
                <c:pt idx="5">
                  <c:v>0.1845</c:v>
                </c:pt>
                <c:pt idx="6">
                  <c:v>0.42109999999999997</c:v>
                </c:pt>
                <c:pt idx="7">
                  <c:v>0.1234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DA-456A-B88F-7AA6AFC70BE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01898624"/>
        <c:axId val="201987584"/>
        <c:axId val="0"/>
      </c:bar3DChart>
      <c:catAx>
        <c:axId val="20189862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987584"/>
        <c:crosses val="autoZero"/>
        <c:auto val="1"/>
        <c:lblAlgn val="ctr"/>
        <c:lblOffset val="100"/>
        <c:noMultiLvlLbl val="0"/>
      </c:catAx>
      <c:valAx>
        <c:axId val="2019875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898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Sheet1!$H$8</c:f>
              <c:strCache>
                <c:ptCount val="1"/>
                <c:pt idx="0">
                  <c:v> النسبة المئوية  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>
                  <a:alpha val="85000"/>
                </a:srgb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ACEA-43A0-9EE6-AE4F25967075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>
                  <a:alpha val="85000"/>
                </a:srgb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ACEA-43A0-9EE6-AE4F25967075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>
                  <a:alpha val="85000"/>
                </a:srgb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6-ACEA-43A0-9EE6-AE4F25967075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>
                  <a:alpha val="85000"/>
                </a:srgb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4-ACEA-43A0-9EE6-AE4F25967075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>
                  <a:alpha val="85000"/>
                </a:srgb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ACEA-43A0-9EE6-AE4F25967075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>
                  <a:alpha val="85000"/>
                </a:srgb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ACEA-43A0-9EE6-AE4F25967075}"/>
              </c:ext>
            </c:extLst>
          </c:dPt>
          <c:dPt>
            <c:idx val="6"/>
            <c:invertIfNegative val="0"/>
            <c:bubble3D val="0"/>
            <c:spPr>
              <a:solidFill>
                <a:srgbClr val="FFC000">
                  <a:alpha val="85000"/>
                </a:srgb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ACEA-43A0-9EE6-AE4F2596707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Sheet1!$G$9:$G$15</c:f>
              <c:strCache>
                <c:ptCount val="7"/>
                <c:pt idx="0">
                  <c:v>حل الخلافات</c:v>
                </c:pt>
                <c:pt idx="1">
                  <c:v>تربية الأبناء</c:v>
                </c:pt>
                <c:pt idx="2">
                  <c:v>إعانة مادية ( اقتصادية)</c:v>
                </c:pt>
                <c:pt idx="3">
                  <c:v>المساندة في الأوضاع المرضية</c:v>
                </c:pt>
                <c:pt idx="4">
                  <c:v>تدخل في شؤون تدبير المنزل</c:v>
                </c:pt>
                <c:pt idx="5">
                  <c:v>تدخل فضولي</c:v>
                </c:pt>
                <c:pt idx="6">
                  <c:v>لا يتدخلان</c:v>
                </c:pt>
              </c:strCache>
            </c:strRef>
          </c:cat>
          <c:val>
            <c:numRef>
              <c:f>Sheet1!$H$9:$H$15</c:f>
              <c:numCache>
                <c:formatCode>General</c:formatCode>
                <c:ptCount val="7"/>
                <c:pt idx="0">
                  <c:v>30</c:v>
                </c:pt>
                <c:pt idx="1">
                  <c:v>22</c:v>
                </c:pt>
                <c:pt idx="2">
                  <c:v>18</c:v>
                </c:pt>
                <c:pt idx="3">
                  <c:v>23</c:v>
                </c:pt>
                <c:pt idx="4">
                  <c:v>10</c:v>
                </c:pt>
                <c:pt idx="5">
                  <c:v>21</c:v>
                </c:pt>
                <c:pt idx="6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EA-43A0-9EE6-AE4F2596707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315507887"/>
        <c:axId val="1315517007"/>
      </c:barChart>
      <c:catAx>
        <c:axId val="13155078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5517007"/>
        <c:crosses val="autoZero"/>
        <c:auto val="1"/>
        <c:lblAlgn val="ctr"/>
        <c:lblOffset val="100"/>
        <c:noMultiLvlLbl val="0"/>
      </c:catAx>
      <c:valAx>
        <c:axId val="1315517007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155078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44DC4DA-5583-4E9E-AA1C-AEB9A59CD70C}" type="datetimeFigureOut">
              <a:rPr lang="LID4096" smtClean="0"/>
              <a:t>07/02/2024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55FAE-AE9A-4C77-9494-E9F744219498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505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C4DA-5583-4E9E-AA1C-AEB9A59CD70C}" type="datetimeFigureOut">
              <a:rPr lang="LID4096" smtClean="0"/>
              <a:t>07/02/2024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5FAE-AE9A-4C77-9494-E9F74421949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8738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C4DA-5583-4E9E-AA1C-AEB9A59CD70C}" type="datetimeFigureOut">
              <a:rPr lang="LID4096" smtClean="0"/>
              <a:t>07/02/2024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5FAE-AE9A-4C77-9494-E9F74421949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01492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C4DA-5583-4E9E-AA1C-AEB9A59CD70C}" type="datetimeFigureOut">
              <a:rPr lang="LID4096" smtClean="0"/>
              <a:t>07/02/2024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5FAE-AE9A-4C77-9494-E9F74421949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16832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C4DA-5583-4E9E-AA1C-AEB9A59CD70C}" type="datetimeFigureOut">
              <a:rPr lang="LID4096" smtClean="0"/>
              <a:t>07/02/2024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5FAE-AE9A-4C77-9494-E9F744219498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348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C4DA-5583-4E9E-AA1C-AEB9A59CD70C}" type="datetimeFigureOut">
              <a:rPr lang="LID4096" smtClean="0"/>
              <a:t>07/02/2024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5FAE-AE9A-4C77-9494-E9F74421949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10877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C4DA-5583-4E9E-AA1C-AEB9A59CD70C}" type="datetimeFigureOut">
              <a:rPr lang="LID4096" smtClean="0"/>
              <a:t>07/02/2024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5FAE-AE9A-4C77-9494-E9F74421949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87701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C4DA-5583-4E9E-AA1C-AEB9A59CD70C}" type="datetimeFigureOut">
              <a:rPr lang="LID4096" smtClean="0"/>
              <a:t>07/02/2024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5FAE-AE9A-4C77-9494-E9F74421949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1048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C4DA-5583-4E9E-AA1C-AEB9A59CD70C}" type="datetimeFigureOut">
              <a:rPr lang="LID4096" smtClean="0"/>
              <a:t>07/02/2024</a:t>
            </a:fld>
            <a:endParaRPr lang="LID4096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5FAE-AE9A-4C77-9494-E9F74421949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9529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C4DA-5583-4E9E-AA1C-AEB9A59CD70C}" type="datetimeFigureOut">
              <a:rPr lang="LID4096" smtClean="0"/>
              <a:t>07/02/2024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5FAE-AE9A-4C77-9494-E9F74421949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36885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C4DA-5583-4E9E-AA1C-AEB9A59CD70C}" type="datetimeFigureOut">
              <a:rPr lang="LID4096" smtClean="0"/>
              <a:t>07/02/2024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5FAE-AE9A-4C77-9494-E9F74421949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21037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44DC4DA-5583-4E9E-AA1C-AEB9A59CD70C}" type="datetimeFigureOut">
              <a:rPr lang="LID4096" smtClean="0"/>
              <a:t>07/02/2024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F455FAE-AE9A-4C77-9494-E9F74421949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720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C9CCC80-7A96-41CB-8626-BBA75D236F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DAD7A7A-010A-4015-B647-7A27BB535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5323114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8F509B02-4D95-4582-9C94-C299D3D53B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3527063"/>
            <a:ext cx="9966960" cy="1490472"/>
          </a:xfrm>
        </p:spPr>
        <p:txBody>
          <a:bodyPr>
            <a:normAutofit/>
          </a:bodyPr>
          <a:lstStyle/>
          <a:p>
            <a:br>
              <a:rPr lang="ar-QA" sz="3600" dirty="0">
                <a:solidFill>
                  <a:schemeClr val="accent1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</a:br>
            <a:r>
              <a:rPr lang="ar-QA" sz="3600" dirty="0">
                <a:solidFill>
                  <a:schemeClr val="accent1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تقييم العلاقات الزوجية خلال الخمس سنوات الأولى للزواج في العالم العربي </a:t>
            </a:r>
            <a:endParaRPr lang="LID4096" sz="3600" dirty="0">
              <a:solidFill>
                <a:schemeClr val="accent1"/>
              </a:solidFill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643DB7-0BC8-41CB-8F04-680DC27647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5458949"/>
            <a:ext cx="8767860" cy="72141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ar-EG" sz="1800" dirty="0">
                <a:solidFill>
                  <a:schemeClr val="accent1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د. أحمد عارف</a:t>
            </a:r>
          </a:p>
          <a:p>
            <a:pPr>
              <a:spcBef>
                <a:spcPts val="0"/>
              </a:spcBef>
            </a:pPr>
            <a:r>
              <a:rPr lang="ar-EG" sz="1800" dirty="0">
                <a:solidFill>
                  <a:schemeClr val="accent1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مدير التخطيط والمحتوى، معهد الدوحة </a:t>
            </a:r>
            <a:r>
              <a:rPr lang="ar-EG" sz="1800">
                <a:solidFill>
                  <a:schemeClr val="accent1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الدولي للأسرة</a:t>
            </a:r>
            <a:endParaRPr lang="LID4096" sz="1800" dirty="0">
              <a:solidFill>
                <a:schemeClr val="accent1"/>
              </a:solidFill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7CFC1E-E795-442C-8D95-422ED27253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763" y="838090"/>
            <a:ext cx="4108474" cy="2796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994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0E2A0-A39E-48E5-B581-E33599308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sz="4600" dirty="0">
                <a:solidFill>
                  <a:srgbClr val="006D68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رأيك في مراكز </a:t>
            </a:r>
            <a:r>
              <a:rPr lang="ar-QA" sz="4600" dirty="0">
                <a:solidFill>
                  <a:srgbClr val="006D68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الإرشاد الأسري</a:t>
            </a:r>
            <a:endParaRPr lang="LID4096" sz="4600" dirty="0">
              <a:solidFill>
                <a:srgbClr val="006D68"/>
              </a:solidFill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E42D488-CD3B-4D84-6CAB-63C76D2920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376" y="2092445"/>
            <a:ext cx="6937248" cy="4155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546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F258B-D94C-4FD4-8015-9D04D71F8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/>
              <a:t>توصيات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9F79A-C7E6-4228-A7B6-19DCEFE38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r" rtl="1">
              <a:buNone/>
            </a:pPr>
            <a:r>
              <a:rPr lang="ar-EG" dirty="0"/>
              <a:t>1- توصيات </a:t>
            </a:r>
            <a:r>
              <a:rPr lang="ar-EG" dirty="0" err="1"/>
              <a:t>سياساتية</a:t>
            </a:r>
            <a:r>
              <a:rPr lang="ar-EG" dirty="0"/>
              <a:t> (تمكين اقتصادي، سياسات التوظيف والسكن، صناديق الزواج، فحص طبي قبل الزواج – ونفسي – ، حزمة سياسات صديقة للأسرة، إعانات اقتصادية لتربية الأبناء)</a:t>
            </a:r>
          </a:p>
          <a:p>
            <a:pPr marL="45720" indent="0" algn="r" rtl="1">
              <a:buNone/>
            </a:pPr>
            <a:r>
              <a:rPr lang="ar-EG" dirty="0"/>
              <a:t>2- توصيات برامجية (</a:t>
            </a:r>
            <a:r>
              <a:rPr lang="ar-QA" dirty="0"/>
              <a:t>يمكن أن نبني على هذه الأدلة برنامج تأهيل زواجي استرشادي على مستوى الدول العربية، يتم العمل عليه بشكل مشترك مع الأمانة العامة لجامعة الدول العربية وفرق عمل من الدول العربي</a:t>
            </a:r>
            <a:r>
              <a:rPr lang="ar-EG" dirty="0"/>
              <a:t>ة) – مع التوسع في إنشاء وتطوير وحوكمة مراكز الإرشاد الأسري</a:t>
            </a:r>
          </a:p>
          <a:p>
            <a:pPr marL="45720" indent="0" algn="r" rtl="1">
              <a:buNone/>
            </a:pPr>
            <a:r>
              <a:rPr lang="ar-EG" dirty="0"/>
              <a:t>3- توصيات توعوية (مسارات التعليم والمناهج، الخطاب الديني والإعلامي، مبادرات المجتمع المدني) </a:t>
            </a:r>
            <a:endParaRPr lang="en-US" dirty="0"/>
          </a:p>
          <a:p>
            <a:pPr marL="45720" indent="0" algn="r" rtl="1">
              <a:buNone/>
            </a:pP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650775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31D93-8386-4DAF-9C59-03F961CD5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495300"/>
          </a:xfrm>
        </p:spPr>
        <p:txBody>
          <a:bodyPr>
            <a:normAutofit fontScale="90000"/>
          </a:bodyPr>
          <a:lstStyle/>
          <a:p>
            <a:pPr algn="ctr"/>
            <a:r>
              <a:rPr lang="ar-QA" sz="36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أسباب التفكك المبكر (الطلاق / انهيار مؤسسة الزواج)</a:t>
            </a:r>
            <a:endParaRPr lang="LID4096" sz="3600" dirty="0"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</p:txBody>
      </p:sp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CE0FEF50-198C-4094-92C5-C5BFC93C29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3939221"/>
              </p:ext>
            </p:extLst>
          </p:nvPr>
        </p:nvGraphicFramePr>
        <p:xfrm>
          <a:off x="400051" y="1200151"/>
          <a:ext cx="11353800" cy="5353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3012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1062D-803E-4664-93A3-A81AD6F10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QA" sz="2400" b="1" dirty="0"/>
              <a:t>هناك مواقف تنشأ من جرائها نزاعات بين الزوجين، بالنسبة لكما هل سبق وحدث اي منها  في حياتكما ( الرجاء تحديد الاكثر  احتمالا لحدوث خلافات بين الزوجين) ؟</a:t>
            </a:r>
            <a:endParaRPr lang="LID4096" sz="24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585F629-D68F-4CBC-A221-C3A37088BD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1753841"/>
              </p:ext>
            </p:extLst>
          </p:nvPr>
        </p:nvGraphicFramePr>
        <p:xfrm>
          <a:off x="1176337" y="196596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0318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1917B-DD6E-405F-8FDB-C169403C7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2780" y="493114"/>
            <a:ext cx="5506440" cy="1128068"/>
          </a:xfrm>
        </p:spPr>
        <p:txBody>
          <a:bodyPr anchor="ctr">
            <a:normAutofit/>
          </a:bodyPr>
          <a:lstStyle/>
          <a:p>
            <a:pPr algn="ctr"/>
            <a:r>
              <a:rPr lang="ar-QA" sz="4000" b="1" dirty="0">
                <a:solidFill>
                  <a:srgbClr val="006D68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الانطباعات حول تجربة الزواج </a:t>
            </a:r>
            <a:endParaRPr lang="LID4096" sz="3700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689F93-02EE-4676-A775-482E1D0FA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675" y="2385301"/>
            <a:ext cx="4523874" cy="3979585"/>
          </a:xfrm>
        </p:spPr>
        <p:txBody>
          <a:bodyPr anchor="ctr">
            <a:normAutofit/>
          </a:bodyPr>
          <a:lstStyle/>
          <a:p>
            <a:pPr algn="r" rtl="1"/>
            <a:r>
              <a:rPr lang="ar-QA" sz="2000" dirty="0">
                <a:solidFill>
                  <a:srgbClr val="006D68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كيف تقيم تجربة زواجك؟</a:t>
            </a:r>
          </a:p>
          <a:p>
            <a:pPr lvl="1" algn="r" rtl="1"/>
            <a:r>
              <a:rPr lang="ar-QA" sz="2000" dirty="0">
                <a:solidFill>
                  <a:srgbClr val="006D68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34% تجربة حياة جديدة وممتعة</a:t>
            </a:r>
          </a:p>
          <a:p>
            <a:pPr lvl="1" algn="r" rtl="1"/>
            <a:r>
              <a:rPr lang="ar-QA" sz="2000" dirty="0">
                <a:solidFill>
                  <a:schemeClr val="bg1">
                    <a:lumMod val="65000"/>
                  </a:schemeClr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31% جيدة إلى حد ما</a:t>
            </a:r>
          </a:p>
          <a:p>
            <a:pPr lvl="1" algn="r" rtl="1"/>
            <a:r>
              <a:rPr lang="ar-QA" sz="2000" dirty="0">
                <a:solidFill>
                  <a:srgbClr val="FF0000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12% مزيد من الأعباء والمسؤوليات</a:t>
            </a:r>
          </a:p>
          <a:p>
            <a:pPr lvl="1" algn="r" rtl="1"/>
            <a:r>
              <a:rPr lang="ar-QA" sz="2000" dirty="0">
                <a:solidFill>
                  <a:srgbClr val="FF0000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17% تجربة حياة متعبة لا تخلو من المشاكل والتوترات</a:t>
            </a:r>
          </a:p>
          <a:p>
            <a:pPr lvl="1" algn="r" rtl="1"/>
            <a:r>
              <a:rPr lang="ar-QA" sz="2000" dirty="0">
                <a:solidFill>
                  <a:srgbClr val="FF0000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6% شيء آخر، أذكر:</a:t>
            </a:r>
          </a:p>
          <a:p>
            <a:pPr lvl="2" algn="r" rtl="1"/>
            <a:r>
              <a:rPr lang="ar-QA" dirty="0">
                <a:solidFill>
                  <a:srgbClr val="FF0000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تجربة مريرة تسببت لى بالإصابة بمرض نفسي وعقلي</a:t>
            </a:r>
          </a:p>
          <a:p>
            <a:pPr lvl="2" algn="r" rtl="1"/>
            <a:r>
              <a:rPr lang="ar-QA" dirty="0">
                <a:solidFill>
                  <a:srgbClr val="FF0000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تجربة كاذبة لأني اكتشفت بعد الزواج أن له ميول مثلية</a:t>
            </a:r>
          </a:p>
          <a:p>
            <a:pPr lvl="2" algn="r" rtl="1"/>
            <a:r>
              <a:rPr lang="ar-QA" dirty="0">
                <a:solidFill>
                  <a:srgbClr val="FF0000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كنت تعيسة ومظلومة</a:t>
            </a:r>
          </a:p>
          <a:p>
            <a:pPr lvl="1" rtl="1"/>
            <a:endParaRPr lang="ar-QA" sz="2000" dirty="0"/>
          </a:p>
          <a:p>
            <a:pPr lvl="1" rtl="1"/>
            <a:endParaRPr lang="LID4096" sz="2000" dirty="0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96D784AB-2296-4D13-B9AB-93BFF764E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565269"/>
              </p:ext>
            </p:extLst>
          </p:nvPr>
        </p:nvGraphicFramePr>
        <p:xfrm>
          <a:off x="5021178" y="1852865"/>
          <a:ext cx="6705600" cy="304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0682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1917B-DD6E-405F-8FDB-C169403C7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1226" y="421174"/>
            <a:ext cx="8909547" cy="112806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ar-QA" sz="4000" b="1" dirty="0">
                <a:solidFill>
                  <a:srgbClr val="006D68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فيما لو لم تتحقق الغاية من زواجك هل تعتقد/ين  بأنه خلال الزواج</a:t>
            </a:r>
            <a:endParaRPr lang="LID4096" sz="3700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689F93-02EE-4676-A775-482E1D0FA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675" y="2385301"/>
            <a:ext cx="4523874" cy="3979585"/>
          </a:xfrm>
        </p:spPr>
        <p:txBody>
          <a:bodyPr anchor="ctr">
            <a:normAutofit/>
          </a:bodyPr>
          <a:lstStyle/>
          <a:p>
            <a:pPr algn="r" rtl="1"/>
            <a:r>
              <a:rPr lang="ar-QA" sz="2000" dirty="0">
                <a:solidFill>
                  <a:srgbClr val="006D68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(64%) يتجاوزون الامر ويستمرون في العلاقة </a:t>
            </a:r>
          </a:p>
          <a:p>
            <a:pPr algn="r" rtl="1"/>
            <a:r>
              <a:rPr lang="ar-QA" sz="2000" dirty="0">
                <a:solidFill>
                  <a:srgbClr val="FF0000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(35%) يرون أنه سيحدث خلافات ومشاكل ولا يمكن الاستمرار في العلاقة (مجتمعة)</a:t>
            </a:r>
          </a:p>
          <a:p>
            <a:pPr lvl="1" rtl="1"/>
            <a:endParaRPr lang="ar-QA" sz="2000" dirty="0"/>
          </a:p>
          <a:p>
            <a:pPr lvl="1" rtl="1"/>
            <a:endParaRPr lang="LID4096" sz="2000" dirty="0"/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2D617E17-31FD-4F43-917B-8CCF8861D0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195425"/>
              </p:ext>
            </p:extLst>
          </p:nvPr>
        </p:nvGraphicFramePr>
        <p:xfrm>
          <a:off x="4780549" y="1638300"/>
          <a:ext cx="6514979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9092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31D93-8386-4DAF-9C59-03F961CD5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ar-QA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ما الذي يؤثر على العلاقات الحميمة</a:t>
            </a:r>
            <a:endParaRPr lang="LID4096" dirty="0"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91830CE-6610-4A7B-AE9D-EDAFD37E0C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2208714"/>
              </p:ext>
            </p:extLst>
          </p:nvPr>
        </p:nvGraphicFramePr>
        <p:xfrm>
          <a:off x="666750" y="2057399"/>
          <a:ext cx="10725150" cy="3876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1297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31D93-8386-4DAF-9C59-03F961CD5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358066"/>
          </a:xfrm>
        </p:spPr>
        <p:txBody>
          <a:bodyPr>
            <a:noAutofit/>
          </a:bodyPr>
          <a:lstStyle/>
          <a:p>
            <a:pPr algn="ctr"/>
            <a:r>
              <a:rPr lang="ar-QA" sz="28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بعد هذه الفترة من زواجكما كيف تبدو الامور بينكما من المواقف التالية  </a:t>
            </a:r>
            <a:br>
              <a:rPr lang="ar-QA" sz="28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</a:br>
            <a:r>
              <a:rPr lang="ar-QA" sz="28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                               </a:t>
            </a:r>
            <a:endParaRPr lang="LID4096" sz="2800" dirty="0"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EEA7D407-E16C-4568-957C-370CC61204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8363982"/>
              </p:ext>
            </p:extLst>
          </p:nvPr>
        </p:nvGraphicFramePr>
        <p:xfrm>
          <a:off x="1143000" y="1571348"/>
          <a:ext cx="9872663" cy="4524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5894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31D93-8386-4DAF-9C59-03F961CD5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ar-QA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تصحيح مفاهيم تدخل الأسرة الممتدة</a:t>
            </a:r>
            <a:endParaRPr lang="LID4096" dirty="0"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4A5670-07EA-6945-F5B3-4BEB25152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3FF8FC1-FE2D-B1C5-3A22-A24828F720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107101"/>
              </p:ext>
            </p:extLst>
          </p:nvPr>
        </p:nvGraphicFramePr>
        <p:xfrm>
          <a:off x="1536191" y="2057400"/>
          <a:ext cx="9479679" cy="3916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2197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0E2A0-A39E-48E5-B581-E33599308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QA" sz="4600" dirty="0">
                <a:solidFill>
                  <a:srgbClr val="006D68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اللجوء </a:t>
            </a:r>
            <a:r>
              <a:rPr lang="ar-EG" sz="4600" b="1" dirty="0">
                <a:solidFill>
                  <a:srgbClr val="006D68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طواعية</a:t>
            </a:r>
            <a:r>
              <a:rPr lang="ar-EG" sz="4600" dirty="0">
                <a:solidFill>
                  <a:srgbClr val="006D68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 </a:t>
            </a:r>
            <a:r>
              <a:rPr lang="ar-QA" sz="4600" dirty="0">
                <a:solidFill>
                  <a:srgbClr val="006D68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لمراكز الإرشاد الأسري</a:t>
            </a:r>
            <a:endParaRPr lang="LID4096" sz="4600" dirty="0">
              <a:solidFill>
                <a:srgbClr val="006D68"/>
              </a:solidFill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B0948-F6AA-4513-81BA-8DA9A0F8F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50546" cy="4351338"/>
          </a:xfrm>
        </p:spPr>
        <p:txBody>
          <a:bodyPr/>
          <a:lstStyle/>
          <a:p>
            <a:pPr algn="r" rtl="1"/>
            <a:r>
              <a:rPr lang="ar-QA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  هل يمكن عند حدوث خلاف أن تلجأ طواعية لمراكز الإرشاد الأسري؟</a:t>
            </a:r>
            <a:endParaRPr lang="en-US" dirty="0"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  <a:p>
            <a:pPr marL="0" indent="0" algn="r" rtl="1">
              <a:buNone/>
            </a:pPr>
            <a:endParaRPr lang="ar-QA" dirty="0"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  <a:p>
            <a:pPr lvl="1" algn="r" rtl="1"/>
            <a:r>
              <a:rPr lang="ar-QA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32% نعم</a:t>
            </a:r>
          </a:p>
          <a:p>
            <a:pPr lvl="1" algn="r" rtl="1"/>
            <a:r>
              <a:rPr lang="ar-QA" dirty="0">
                <a:solidFill>
                  <a:srgbClr val="FF0000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50% لا</a:t>
            </a:r>
          </a:p>
          <a:p>
            <a:pPr lvl="1" algn="r" rtl="1"/>
            <a:r>
              <a:rPr lang="ar-QA" dirty="0">
                <a:solidFill>
                  <a:srgbClr val="FF0000"/>
                </a:solidFill>
                <a:latin typeface="DIN Next LT Arabic" panose="020B0503020203050203" pitchFamily="34" charset="-78"/>
                <a:cs typeface="DIN Next LT Arabic" panose="020B0503020203050203" pitchFamily="34" charset="-78"/>
              </a:rPr>
              <a:t>18% لا أعرف عنها</a:t>
            </a:r>
            <a:endParaRPr lang="LID4096" dirty="0">
              <a:solidFill>
                <a:srgbClr val="FF0000"/>
              </a:solidFill>
              <a:latin typeface="DIN Next LT Arabic" panose="020B0503020203050203" pitchFamily="34" charset="-78"/>
              <a:cs typeface="DIN Next LT Arabic" panose="020B0503020203050203" pitchFamily="34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C4B41A-97A3-454F-848D-FA4149FBD8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3834" y="2238375"/>
            <a:ext cx="3864685" cy="354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090387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Custom 1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006D68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0</TotalTime>
  <Words>323</Words>
  <Application>Microsoft Office PowerPoint</Application>
  <PresentationFormat>Widescreen</PresentationFormat>
  <Paragraphs>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Corbel</vt:lpstr>
      <vt:lpstr>DIN Next LT Arabic</vt:lpstr>
      <vt:lpstr>Basis</vt:lpstr>
      <vt:lpstr> تقييم العلاقات الزوجية خلال الخمس سنوات الأولى للزواج في العالم العربي </vt:lpstr>
      <vt:lpstr>أسباب التفكك المبكر (الطلاق / انهيار مؤسسة الزواج)</vt:lpstr>
      <vt:lpstr>هناك مواقف تنشأ من جرائها نزاعات بين الزوجين، بالنسبة لكما هل سبق وحدث اي منها  في حياتكما ( الرجاء تحديد الاكثر  احتمالا لحدوث خلافات بين الزوجين) ؟</vt:lpstr>
      <vt:lpstr>الانطباعات حول تجربة الزواج </vt:lpstr>
      <vt:lpstr>فيما لو لم تتحقق الغاية من زواجك هل تعتقد/ين  بأنه خلال الزواج</vt:lpstr>
      <vt:lpstr>ما الذي يؤثر على العلاقات الحميمة</vt:lpstr>
      <vt:lpstr>بعد هذه الفترة من زواجكما كيف تبدو الامور بينكما من المواقف التالية                                  </vt:lpstr>
      <vt:lpstr>تصحيح مفاهيم تدخل الأسرة الممتدة</vt:lpstr>
      <vt:lpstr>اللجوء طواعية لمراكز الإرشاد الأسري</vt:lpstr>
      <vt:lpstr>رأيك في مراكز الإرشاد الأسري</vt:lpstr>
      <vt:lpstr>توصيات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 M. Aref</dc:creator>
  <cp:lastModifiedBy>Ahmed Aref</cp:lastModifiedBy>
  <cp:revision>35</cp:revision>
  <dcterms:created xsi:type="dcterms:W3CDTF">2021-09-14T08:01:09Z</dcterms:created>
  <dcterms:modified xsi:type="dcterms:W3CDTF">2024-07-02T04:47:46Z</dcterms:modified>
</cp:coreProperties>
</file>