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6"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7" d="100"/>
          <a:sy n="77" d="100"/>
        </p:scale>
        <p:origin x="23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DC155C-D31F-4969-BF99-BEE9F1964A6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F380442A-21DB-40DD-872F-78A337C3F5A5}">
      <dgm:prSet/>
      <dgm:spPr/>
      <dgm:t>
        <a:bodyPr/>
        <a:lstStyle/>
        <a:p>
          <a:pPr algn="r"/>
          <a:r>
            <a:rPr lang="ar-EG"/>
            <a:t>- مقدمة:</a:t>
          </a:r>
          <a:endParaRPr lang="en-US" dirty="0"/>
        </a:p>
      </dgm:t>
    </dgm:pt>
    <dgm:pt modelId="{64AD3A93-B8B7-4BAC-A4CC-88DC56BF37DB}" type="parTrans" cxnId="{BCCF5F2D-89F3-44CB-B320-9E7378CD0FE8}">
      <dgm:prSet/>
      <dgm:spPr/>
      <dgm:t>
        <a:bodyPr/>
        <a:lstStyle/>
        <a:p>
          <a:endParaRPr lang="en-US"/>
        </a:p>
      </dgm:t>
    </dgm:pt>
    <dgm:pt modelId="{956C7906-AE0F-4179-B834-7AA6B1C690CC}" type="sibTrans" cxnId="{BCCF5F2D-89F3-44CB-B320-9E7378CD0FE8}">
      <dgm:prSet/>
      <dgm:spPr/>
      <dgm:t>
        <a:bodyPr/>
        <a:lstStyle/>
        <a:p>
          <a:endParaRPr lang="en-US"/>
        </a:p>
      </dgm:t>
    </dgm:pt>
    <dgm:pt modelId="{67A90C34-E9BB-42E7-8856-B353B1C6F6FF}">
      <dgm:prSet/>
      <dgm:spPr/>
      <dgm:t>
        <a:bodyPr/>
        <a:lstStyle/>
        <a:p>
          <a:pPr algn="r"/>
          <a:r>
            <a:rPr lang="ar-EG"/>
            <a:t>- منهجية وأدوات الدراسة</a:t>
          </a:r>
          <a:endParaRPr lang="en-US" dirty="0"/>
        </a:p>
      </dgm:t>
    </dgm:pt>
    <dgm:pt modelId="{9777B9E8-146A-42A5-9221-622B5CA057F7}" type="parTrans" cxnId="{267B0914-3FA5-4444-AE70-7480B4E72252}">
      <dgm:prSet/>
      <dgm:spPr/>
      <dgm:t>
        <a:bodyPr/>
        <a:lstStyle/>
        <a:p>
          <a:endParaRPr lang="en-US"/>
        </a:p>
      </dgm:t>
    </dgm:pt>
    <dgm:pt modelId="{28546057-0C49-46C0-9923-79A9954B41D3}" type="sibTrans" cxnId="{267B0914-3FA5-4444-AE70-7480B4E72252}">
      <dgm:prSet/>
      <dgm:spPr/>
      <dgm:t>
        <a:bodyPr/>
        <a:lstStyle/>
        <a:p>
          <a:endParaRPr lang="en-US"/>
        </a:p>
      </dgm:t>
    </dgm:pt>
    <dgm:pt modelId="{DB45B345-5546-48A8-ADB0-8531070C72A3}">
      <dgm:prSet/>
      <dgm:spPr/>
      <dgm:t>
        <a:bodyPr/>
        <a:lstStyle/>
        <a:p>
          <a:pPr rtl="1"/>
          <a:r>
            <a:rPr lang="ar-EG" dirty="0"/>
            <a:t>- أبرز التحديات التي تواجه ثوابت الأسرة العربية:</a:t>
          </a:r>
          <a:endParaRPr lang="en-US" dirty="0"/>
        </a:p>
      </dgm:t>
    </dgm:pt>
    <dgm:pt modelId="{A7D34579-ED1D-48AA-A800-E3CC4E2BD650}" type="parTrans" cxnId="{5237C5D5-2817-47E0-B526-78D1A1043DDC}">
      <dgm:prSet/>
      <dgm:spPr/>
      <dgm:t>
        <a:bodyPr/>
        <a:lstStyle/>
        <a:p>
          <a:endParaRPr lang="en-US"/>
        </a:p>
      </dgm:t>
    </dgm:pt>
    <dgm:pt modelId="{8D1D135E-6F70-4BC1-8CCD-9806E5DB6085}" type="sibTrans" cxnId="{5237C5D5-2817-47E0-B526-78D1A1043DDC}">
      <dgm:prSet/>
      <dgm:spPr/>
      <dgm:t>
        <a:bodyPr/>
        <a:lstStyle/>
        <a:p>
          <a:endParaRPr lang="en-US"/>
        </a:p>
      </dgm:t>
    </dgm:pt>
    <dgm:pt modelId="{D0114DEC-4240-4D9B-8FFA-A5FE9910073E}">
      <dgm:prSet/>
      <dgm:spPr/>
      <dgm:t>
        <a:bodyPr/>
        <a:lstStyle/>
        <a:p>
          <a:pPr rtl="1"/>
          <a:r>
            <a:rPr lang="ar-EG" dirty="0"/>
            <a:t>- الجهود الإقليمية والوطنية لمواجهة تلك التحديات:</a:t>
          </a:r>
          <a:endParaRPr lang="en-US" dirty="0"/>
        </a:p>
      </dgm:t>
    </dgm:pt>
    <dgm:pt modelId="{B2649D82-345D-45F9-9ACD-1423250477CF}" type="parTrans" cxnId="{8ECF7B0D-884D-4091-821B-20C76990CAD0}">
      <dgm:prSet/>
      <dgm:spPr/>
      <dgm:t>
        <a:bodyPr/>
        <a:lstStyle/>
        <a:p>
          <a:endParaRPr lang="en-US"/>
        </a:p>
      </dgm:t>
    </dgm:pt>
    <dgm:pt modelId="{F4A98039-4F1A-4350-A7F7-4D9C2ED4C2B7}" type="sibTrans" cxnId="{8ECF7B0D-884D-4091-821B-20C76990CAD0}">
      <dgm:prSet/>
      <dgm:spPr/>
      <dgm:t>
        <a:bodyPr/>
        <a:lstStyle/>
        <a:p>
          <a:endParaRPr lang="en-US"/>
        </a:p>
      </dgm:t>
    </dgm:pt>
    <dgm:pt modelId="{27ED1C29-D107-4C21-8A03-B2156F550319}">
      <dgm:prSet/>
      <dgm:spPr/>
      <dgm:t>
        <a:bodyPr/>
        <a:lstStyle/>
        <a:p>
          <a:pPr rtl="1"/>
          <a:r>
            <a:rPr lang="ar-EG" dirty="0"/>
            <a:t>- أبرز نتائج الدراسة:</a:t>
          </a:r>
          <a:endParaRPr lang="en-US" dirty="0"/>
        </a:p>
      </dgm:t>
    </dgm:pt>
    <dgm:pt modelId="{523A78E1-4441-4F2B-8032-1C84B30DA662}" type="parTrans" cxnId="{9CDCA832-46E4-4857-89EC-7CB6D105F30C}">
      <dgm:prSet/>
      <dgm:spPr/>
      <dgm:t>
        <a:bodyPr/>
        <a:lstStyle/>
        <a:p>
          <a:endParaRPr lang="en-US"/>
        </a:p>
      </dgm:t>
    </dgm:pt>
    <dgm:pt modelId="{AE317818-0B3D-4774-AE37-33D37DB81A3B}" type="sibTrans" cxnId="{9CDCA832-46E4-4857-89EC-7CB6D105F30C}">
      <dgm:prSet/>
      <dgm:spPr/>
      <dgm:t>
        <a:bodyPr/>
        <a:lstStyle/>
        <a:p>
          <a:endParaRPr lang="en-US"/>
        </a:p>
      </dgm:t>
    </dgm:pt>
    <dgm:pt modelId="{CCB3F51C-2CF8-4693-A2BD-AE41C2958A0D}">
      <dgm:prSet/>
      <dgm:spPr/>
      <dgm:t>
        <a:bodyPr/>
        <a:lstStyle/>
        <a:p>
          <a:pPr rtl="1"/>
          <a:r>
            <a:rPr lang="ar-EG" dirty="0"/>
            <a:t>- أبرز التوصيات </a:t>
          </a:r>
          <a:endParaRPr lang="en-US" dirty="0"/>
        </a:p>
      </dgm:t>
    </dgm:pt>
    <dgm:pt modelId="{4BA754B3-D2A2-4488-82D3-C2CE9C31B3F8}" type="parTrans" cxnId="{58F71821-5E2D-49E5-B53A-CFF742704A32}">
      <dgm:prSet/>
      <dgm:spPr/>
      <dgm:t>
        <a:bodyPr/>
        <a:lstStyle/>
        <a:p>
          <a:endParaRPr lang="en-US"/>
        </a:p>
      </dgm:t>
    </dgm:pt>
    <dgm:pt modelId="{7F61610D-A43F-4AD4-9C37-17BA10348F02}" type="sibTrans" cxnId="{58F71821-5E2D-49E5-B53A-CFF742704A32}">
      <dgm:prSet/>
      <dgm:spPr/>
      <dgm:t>
        <a:bodyPr/>
        <a:lstStyle/>
        <a:p>
          <a:endParaRPr lang="en-US"/>
        </a:p>
      </dgm:t>
    </dgm:pt>
    <dgm:pt modelId="{63DF4719-BC8A-4DEA-8E10-1D3685090B9A}" type="pres">
      <dgm:prSet presAssocID="{25DC155C-D31F-4969-BF99-BEE9F1964A67}" presName="linear" presStyleCnt="0">
        <dgm:presLayoutVars>
          <dgm:animLvl val="lvl"/>
          <dgm:resizeHandles val="exact"/>
        </dgm:presLayoutVars>
      </dgm:prSet>
      <dgm:spPr/>
    </dgm:pt>
    <dgm:pt modelId="{A6DAD951-3DB5-441B-B19C-A92A403080C1}" type="pres">
      <dgm:prSet presAssocID="{F380442A-21DB-40DD-872F-78A337C3F5A5}" presName="parentText" presStyleLbl="node1" presStyleIdx="0" presStyleCnt="6">
        <dgm:presLayoutVars>
          <dgm:chMax val="0"/>
          <dgm:bulletEnabled val="1"/>
        </dgm:presLayoutVars>
      </dgm:prSet>
      <dgm:spPr/>
    </dgm:pt>
    <dgm:pt modelId="{015E3B8A-35AC-4F57-91C4-88713AA7A3AA}" type="pres">
      <dgm:prSet presAssocID="{956C7906-AE0F-4179-B834-7AA6B1C690CC}" presName="spacer" presStyleCnt="0"/>
      <dgm:spPr/>
    </dgm:pt>
    <dgm:pt modelId="{B60AA8A2-26B8-4BBF-8DD2-DDA93041289F}" type="pres">
      <dgm:prSet presAssocID="{67A90C34-E9BB-42E7-8856-B353B1C6F6FF}" presName="parentText" presStyleLbl="node1" presStyleIdx="1" presStyleCnt="6">
        <dgm:presLayoutVars>
          <dgm:chMax val="0"/>
          <dgm:bulletEnabled val="1"/>
        </dgm:presLayoutVars>
      </dgm:prSet>
      <dgm:spPr/>
    </dgm:pt>
    <dgm:pt modelId="{EA502ED8-BE1F-439A-A33B-5DE14B018B4E}" type="pres">
      <dgm:prSet presAssocID="{28546057-0C49-46C0-9923-79A9954B41D3}" presName="spacer" presStyleCnt="0"/>
      <dgm:spPr/>
    </dgm:pt>
    <dgm:pt modelId="{D439BE15-6FA8-467B-9E02-7CE887D21884}" type="pres">
      <dgm:prSet presAssocID="{DB45B345-5546-48A8-ADB0-8531070C72A3}" presName="parentText" presStyleLbl="node1" presStyleIdx="2" presStyleCnt="6" custLinFactNeighborY="40705">
        <dgm:presLayoutVars>
          <dgm:chMax val="0"/>
          <dgm:bulletEnabled val="1"/>
        </dgm:presLayoutVars>
      </dgm:prSet>
      <dgm:spPr/>
    </dgm:pt>
    <dgm:pt modelId="{29C495F9-6E7E-4FFB-B7C8-F9EB4E73A69F}" type="pres">
      <dgm:prSet presAssocID="{8D1D135E-6F70-4BC1-8CCD-9806E5DB6085}" presName="spacer" presStyleCnt="0"/>
      <dgm:spPr/>
    </dgm:pt>
    <dgm:pt modelId="{BC184F4C-E359-4407-BE16-F3FFCB02CF0C}" type="pres">
      <dgm:prSet presAssocID="{D0114DEC-4240-4D9B-8FFA-A5FE9910073E}" presName="parentText" presStyleLbl="node1" presStyleIdx="3" presStyleCnt="6">
        <dgm:presLayoutVars>
          <dgm:chMax val="0"/>
          <dgm:bulletEnabled val="1"/>
        </dgm:presLayoutVars>
      </dgm:prSet>
      <dgm:spPr/>
    </dgm:pt>
    <dgm:pt modelId="{689A3673-7CE7-4EFF-9C8D-1B061212CDBE}" type="pres">
      <dgm:prSet presAssocID="{F4A98039-4F1A-4350-A7F7-4D9C2ED4C2B7}" presName="spacer" presStyleCnt="0"/>
      <dgm:spPr/>
    </dgm:pt>
    <dgm:pt modelId="{C8A155A2-BA7E-47AB-843F-14DD6CC0315B}" type="pres">
      <dgm:prSet presAssocID="{27ED1C29-D107-4C21-8A03-B2156F550319}" presName="parentText" presStyleLbl="node1" presStyleIdx="4" presStyleCnt="6">
        <dgm:presLayoutVars>
          <dgm:chMax val="0"/>
          <dgm:bulletEnabled val="1"/>
        </dgm:presLayoutVars>
      </dgm:prSet>
      <dgm:spPr/>
    </dgm:pt>
    <dgm:pt modelId="{09D8200F-637E-41B8-84A5-2B3BC025CD81}" type="pres">
      <dgm:prSet presAssocID="{AE317818-0B3D-4774-AE37-33D37DB81A3B}" presName="spacer" presStyleCnt="0"/>
      <dgm:spPr/>
    </dgm:pt>
    <dgm:pt modelId="{88165BC2-05D9-4E59-A109-DB77070E96A1}" type="pres">
      <dgm:prSet presAssocID="{CCB3F51C-2CF8-4693-A2BD-AE41C2958A0D}" presName="parentText" presStyleLbl="node1" presStyleIdx="5" presStyleCnt="6" custLinFactNeighborY="27137">
        <dgm:presLayoutVars>
          <dgm:chMax val="0"/>
          <dgm:bulletEnabled val="1"/>
        </dgm:presLayoutVars>
      </dgm:prSet>
      <dgm:spPr/>
    </dgm:pt>
  </dgm:ptLst>
  <dgm:cxnLst>
    <dgm:cxn modelId="{8ECF7B0D-884D-4091-821B-20C76990CAD0}" srcId="{25DC155C-D31F-4969-BF99-BEE9F1964A67}" destId="{D0114DEC-4240-4D9B-8FFA-A5FE9910073E}" srcOrd="3" destOrd="0" parTransId="{B2649D82-345D-45F9-9ACD-1423250477CF}" sibTransId="{F4A98039-4F1A-4350-A7F7-4D9C2ED4C2B7}"/>
    <dgm:cxn modelId="{267B0914-3FA5-4444-AE70-7480B4E72252}" srcId="{25DC155C-D31F-4969-BF99-BEE9F1964A67}" destId="{67A90C34-E9BB-42E7-8856-B353B1C6F6FF}" srcOrd="1" destOrd="0" parTransId="{9777B9E8-146A-42A5-9221-622B5CA057F7}" sibTransId="{28546057-0C49-46C0-9923-79A9954B41D3}"/>
    <dgm:cxn modelId="{CD1F531E-BF80-44D1-BE5D-733E19699E54}" type="presOf" srcId="{DB45B345-5546-48A8-ADB0-8531070C72A3}" destId="{D439BE15-6FA8-467B-9E02-7CE887D21884}" srcOrd="0" destOrd="0" presId="urn:microsoft.com/office/officeart/2005/8/layout/vList2"/>
    <dgm:cxn modelId="{58F71821-5E2D-49E5-B53A-CFF742704A32}" srcId="{25DC155C-D31F-4969-BF99-BEE9F1964A67}" destId="{CCB3F51C-2CF8-4693-A2BD-AE41C2958A0D}" srcOrd="5" destOrd="0" parTransId="{4BA754B3-D2A2-4488-82D3-C2CE9C31B3F8}" sibTransId="{7F61610D-A43F-4AD4-9C37-17BA10348F02}"/>
    <dgm:cxn modelId="{D9F4DC28-971C-4EF2-80BC-6BCB307C8BD7}" type="presOf" srcId="{F380442A-21DB-40DD-872F-78A337C3F5A5}" destId="{A6DAD951-3DB5-441B-B19C-A92A403080C1}" srcOrd="0" destOrd="0" presId="urn:microsoft.com/office/officeart/2005/8/layout/vList2"/>
    <dgm:cxn modelId="{BCCF5F2D-89F3-44CB-B320-9E7378CD0FE8}" srcId="{25DC155C-D31F-4969-BF99-BEE9F1964A67}" destId="{F380442A-21DB-40DD-872F-78A337C3F5A5}" srcOrd="0" destOrd="0" parTransId="{64AD3A93-B8B7-4BAC-A4CC-88DC56BF37DB}" sibTransId="{956C7906-AE0F-4179-B834-7AA6B1C690CC}"/>
    <dgm:cxn modelId="{9CDCA832-46E4-4857-89EC-7CB6D105F30C}" srcId="{25DC155C-D31F-4969-BF99-BEE9F1964A67}" destId="{27ED1C29-D107-4C21-8A03-B2156F550319}" srcOrd="4" destOrd="0" parTransId="{523A78E1-4441-4F2B-8032-1C84B30DA662}" sibTransId="{AE317818-0B3D-4774-AE37-33D37DB81A3B}"/>
    <dgm:cxn modelId="{610FCC3D-AE7A-48FC-8B1D-CC0232C92DC6}" type="presOf" srcId="{CCB3F51C-2CF8-4693-A2BD-AE41C2958A0D}" destId="{88165BC2-05D9-4E59-A109-DB77070E96A1}" srcOrd="0" destOrd="0" presId="urn:microsoft.com/office/officeart/2005/8/layout/vList2"/>
    <dgm:cxn modelId="{CFDE915F-530A-4130-9D4C-DAA4209034B8}" type="presOf" srcId="{27ED1C29-D107-4C21-8A03-B2156F550319}" destId="{C8A155A2-BA7E-47AB-843F-14DD6CC0315B}" srcOrd="0" destOrd="0" presId="urn:microsoft.com/office/officeart/2005/8/layout/vList2"/>
    <dgm:cxn modelId="{B4601C57-736E-476D-A5C9-15A5F5AF14F9}" type="presOf" srcId="{25DC155C-D31F-4969-BF99-BEE9F1964A67}" destId="{63DF4719-BC8A-4DEA-8E10-1D3685090B9A}" srcOrd="0" destOrd="0" presId="urn:microsoft.com/office/officeart/2005/8/layout/vList2"/>
    <dgm:cxn modelId="{9147E2BB-F716-439B-A39F-8840276C93D0}" type="presOf" srcId="{67A90C34-E9BB-42E7-8856-B353B1C6F6FF}" destId="{B60AA8A2-26B8-4BBF-8DD2-DDA93041289F}" srcOrd="0" destOrd="0" presId="urn:microsoft.com/office/officeart/2005/8/layout/vList2"/>
    <dgm:cxn modelId="{043B0DC6-F973-4EAF-9F46-E3E4C8B4D21B}" type="presOf" srcId="{D0114DEC-4240-4D9B-8FFA-A5FE9910073E}" destId="{BC184F4C-E359-4407-BE16-F3FFCB02CF0C}" srcOrd="0" destOrd="0" presId="urn:microsoft.com/office/officeart/2005/8/layout/vList2"/>
    <dgm:cxn modelId="{5237C5D5-2817-47E0-B526-78D1A1043DDC}" srcId="{25DC155C-D31F-4969-BF99-BEE9F1964A67}" destId="{DB45B345-5546-48A8-ADB0-8531070C72A3}" srcOrd="2" destOrd="0" parTransId="{A7D34579-ED1D-48AA-A800-E3CC4E2BD650}" sibTransId="{8D1D135E-6F70-4BC1-8CCD-9806E5DB6085}"/>
    <dgm:cxn modelId="{EC2536D0-9129-489B-8A5F-5F61EF83D500}" type="presParOf" srcId="{63DF4719-BC8A-4DEA-8E10-1D3685090B9A}" destId="{A6DAD951-3DB5-441B-B19C-A92A403080C1}" srcOrd="0" destOrd="0" presId="urn:microsoft.com/office/officeart/2005/8/layout/vList2"/>
    <dgm:cxn modelId="{7174A6BE-05BD-44A8-BA13-8988A0E2E420}" type="presParOf" srcId="{63DF4719-BC8A-4DEA-8E10-1D3685090B9A}" destId="{015E3B8A-35AC-4F57-91C4-88713AA7A3AA}" srcOrd="1" destOrd="0" presId="urn:microsoft.com/office/officeart/2005/8/layout/vList2"/>
    <dgm:cxn modelId="{335C1F6F-7E60-4AA6-80E2-8B15E9E2115A}" type="presParOf" srcId="{63DF4719-BC8A-4DEA-8E10-1D3685090B9A}" destId="{B60AA8A2-26B8-4BBF-8DD2-DDA93041289F}" srcOrd="2" destOrd="0" presId="urn:microsoft.com/office/officeart/2005/8/layout/vList2"/>
    <dgm:cxn modelId="{62A774BA-8B06-45FC-8E0F-42E64DE90D93}" type="presParOf" srcId="{63DF4719-BC8A-4DEA-8E10-1D3685090B9A}" destId="{EA502ED8-BE1F-439A-A33B-5DE14B018B4E}" srcOrd="3" destOrd="0" presId="urn:microsoft.com/office/officeart/2005/8/layout/vList2"/>
    <dgm:cxn modelId="{80A8E229-5762-415C-89D2-8F9C470F0D6B}" type="presParOf" srcId="{63DF4719-BC8A-4DEA-8E10-1D3685090B9A}" destId="{D439BE15-6FA8-467B-9E02-7CE887D21884}" srcOrd="4" destOrd="0" presId="urn:microsoft.com/office/officeart/2005/8/layout/vList2"/>
    <dgm:cxn modelId="{6A2F2061-54AF-4D38-BF84-1264B7F5B11F}" type="presParOf" srcId="{63DF4719-BC8A-4DEA-8E10-1D3685090B9A}" destId="{29C495F9-6E7E-4FFB-B7C8-F9EB4E73A69F}" srcOrd="5" destOrd="0" presId="urn:microsoft.com/office/officeart/2005/8/layout/vList2"/>
    <dgm:cxn modelId="{5DBA33E3-82A1-44EE-B80F-0FF86E107D3A}" type="presParOf" srcId="{63DF4719-BC8A-4DEA-8E10-1D3685090B9A}" destId="{BC184F4C-E359-4407-BE16-F3FFCB02CF0C}" srcOrd="6" destOrd="0" presId="urn:microsoft.com/office/officeart/2005/8/layout/vList2"/>
    <dgm:cxn modelId="{057B8693-6F7A-4CEB-9C0A-7E7328D9E7A0}" type="presParOf" srcId="{63DF4719-BC8A-4DEA-8E10-1D3685090B9A}" destId="{689A3673-7CE7-4EFF-9C8D-1B061212CDBE}" srcOrd="7" destOrd="0" presId="urn:microsoft.com/office/officeart/2005/8/layout/vList2"/>
    <dgm:cxn modelId="{BCF5D42E-4554-445E-9F6E-5A69950E9A28}" type="presParOf" srcId="{63DF4719-BC8A-4DEA-8E10-1D3685090B9A}" destId="{C8A155A2-BA7E-47AB-843F-14DD6CC0315B}" srcOrd="8" destOrd="0" presId="urn:microsoft.com/office/officeart/2005/8/layout/vList2"/>
    <dgm:cxn modelId="{24AA4CF3-A3A9-417E-94B4-209322E6BBFC}" type="presParOf" srcId="{63DF4719-BC8A-4DEA-8E10-1D3685090B9A}" destId="{09D8200F-637E-41B8-84A5-2B3BC025CD81}" srcOrd="9" destOrd="0" presId="urn:microsoft.com/office/officeart/2005/8/layout/vList2"/>
    <dgm:cxn modelId="{80562BD1-86FE-4D7E-93E7-AFB10EF4AD7C}" type="presParOf" srcId="{63DF4719-BC8A-4DEA-8E10-1D3685090B9A}" destId="{88165BC2-05D9-4E59-A109-DB77070E96A1}"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AD951-3DB5-441B-B19C-A92A403080C1}">
      <dsp:nvSpPr>
        <dsp:cNvPr id="0" name=""/>
        <dsp:cNvSpPr/>
      </dsp:nvSpPr>
      <dsp:spPr>
        <a:xfrm>
          <a:off x="0" y="72008"/>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r" defTabSz="1155700">
            <a:lnSpc>
              <a:spcPct val="90000"/>
            </a:lnSpc>
            <a:spcBef>
              <a:spcPct val="0"/>
            </a:spcBef>
            <a:spcAft>
              <a:spcPct val="35000"/>
            </a:spcAft>
            <a:buNone/>
          </a:pPr>
          <a:r>
            <a:rPr lang="ar-EG" sz="2600" kern="1200"/>
            <a:t>- مقدمة:</a:t>
          </a:r>
          <a:endParaRPr lang="en-US" sz="2600" kern="1200" dirty="0"/>
        </a:p>
      </dsp:txBody>
      <dsp:txXfrm>
        <a:off x="31185" y="103193"/>
        <a:ext cx="10453230" cy="576450"/>
      </dsp:txXfrm>
    </dsp:sp>
    <dsp:sp modelId="{B60AA8A2-26B8-4BBF-8DD2-DDA93041289F}">
      <dsp:nvSpPr>
        <dsp:cNvPr id="0" name=""/>
        <dsp:cNvSpPr/>
      </dsp:nvSpPr>
      <dsp:spPr>
        <a:xfrm>
          <a:off x="0" y="785709"/>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r" defTabSz="1155700">
            <a:lnSpc>
              <a:spcPct val="90000"/>
            </a:lnSpc>
            <a:spcBef>
              <a:spcPct val="0"/>
            </a:spcBef>
            <a:spcAft>
              <a:spcPct val="35000"/>
            </a:spcAft>
            <a:buNone/>
          </a:pPr>
          <a:r>
            <a:rPr lang="ar-EG" sz="2600" kern="1200"/>
            <a:t>- منهجية وأدوات الدراسة</a:t>
          </a:r>
          <a:endParaRPr lang="en-US" sz="2600" kern="1200" dirty="0"/>
        </a:p>
      </dsp:txBody>
      <dsp:txXfrm>
        <a:off x="31185" y="816894"/>
        <a:ext cx="10453230" cy="576450"/>
      </dsp:txXfrm>
    </dsp:sp>
    <dsp:sp modelId="{D439BE15-6FA8-467B-9E02-7CE887D21884}">
      <dsp:nvSpPr>
        <dsp:cNvPr id="0" name=""/>
        <dsp:cNvSpPr/>
      </dsp:nvSpPr>
      <dsp:spPr>
        <a:xfrm>
          <a:off x="0" y="1529888"/>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r" defTabSz="1155700" rtl="1">
            <a:lnSpc>
              <a:spcPct val="90000"/>
            </a:lnSpc>
            <a:spcBef>
              <a:spcPct val="0"/>
            </a:spcBef>
            <a:spcAft>
              <a:spcPct val="35000"/>
            </a:spcAft>
            <a:buNone/>
          </a:pPr>
          <a:r>
            <a:rPr lang="ar-EG" sz="2600" kern="1200" dirty="0"/>
            <a:t>- أبرز التحديات التي تواجه ثوابت الأسرة العربية:</a:t>
          </a:r>
          <a:endParaRPr lang="en-US" sz="2600" kern="1200" dirty="0"/>
        </a:p>
      </dsp:txBody>
      <dsp:txXfrm>
        <a:off x="31185" y="1561073"/>
        <a:ext cx="10453230" cy="576450"/>
      </dsp:txXfrm>
    </dsp:sp>
    <dsp:sp modelId="{BC184F4C-E359-4407-BE16-F3FFCB02CF0C}">
      <dsp:nvSpPr>
        <dsp:cNvPr id="0" name=""/>
        <dsp:cNvSpPr/>
      </dsp:nvSpPr>
      <dsp:spPr>
        <a:xfrm>
          <a:off x="0" y="2213109"/>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r" defTabSz="1155700" rtl="1">
            <a:lnSpc>
              <a:spcPct val="90000"/>
            </a:lnSpc>
            <a:spcBef>
              <a:spcPct val="0"/>
            </a:spcBef>
            <a:spcAft>
              <a:spcPct val="35000"/>
            </a:spcAft>
            <a:buNone/>
          </a:pPr>
          <a:r>
            <a:rPr lang="ar-EG" sz="2600" kern="1200" dirty="0"/>
            <a:t>- الجهود الإقليمية والوطنية لمواجهة تلك التحديات:</a:t>
          </a:r>
          <a:endParaRPr lang="en-US" sz="2600" kern="1200" dirty="0"/>
        </a:p>
      </dsp:txBody>
      <dsp:txXfrm>
        <a:off x="31185" y="2244294"/>
        <a:ext cx="10453230" cy="576450"/>
      </dsp:txXfrm>
    </dsp:sp>
    <dsp:sp modelId="{C8A155A2-BA7E-47AB-843F-14DD6CC0315B}">
      <dsp:nvSpPr>
        <dsp:cNvPr id="0" name=""/>
        <dsp:cNvSpPr/>
      </dsp:nvSpPr>
      <dsp:spPr>
        <a:xfrm>
          <a:off x="0" y="2926809"/>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r" defTabSz="1155700" rtl="1">
            <a:lnSpc>
              <a:spcPct val="90000"/>
            </a:lnSpc>
            <a:spcBef>
              <a:spcPct val="0"/>
            </a:spcBef>
            <a:spcAft>
              <a:spcPct val="35000"/>
            </a:spcAft>
            <a:buNone/>
          </a:pPr>
          <a:r>
            <a:rPr lang="ar-EG" sz="2600" kern="1200" dirty="0"/>
            <a:t>- أبرز نتائج الدراسة:</a:t>
          </a:r>
          <a:endParaRPr lang="en-US" sz="2600" kern="1200" dirty="0"/>
        </a:p>
      </dsp:txBody>
      <dsp:txXfrm>
        <a:off x="31185" y="2957994"/>
        <a:ext cx="10453230" cy="576450"/>
      </dsp:txXfrm>
    </dsp:sp>
    <dsp:sp modelId="{88165BC2-05D9-4E59-A109-DB77070E96A1}">
      <dsp:nvSpPr>
        <dsp:cNvPr id="0" name=""/>
        <dsp:cNvSpPr/>
      </dsp:nvSpPr>
      <dsp:spPr>
        <a:xfrm>
          <a:off x="0" y="3660829"/>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r" defTabSz="1155700" rtl="1">
            <a:lnSpc>
              <a:spcPct val="90000"/>
            </a:lnSpc>
            <a:spcBef>
              <a:spcPct val="0"/>
            </a:spcBef>
            <a:spcAft>
              <a:spcPct val="35000"/>
            </a:spcAft>
            <a:buNone/>
          </a:pPr>
          <a:r>
            <a:rPr lang="ar-EG" sz="2600" kern="1200" dirty="0"/>
            <a:t>- أبرز التوصيات </a:t>
          </a:r>
          <a:endParaRPr lang="en-US" sz="2600" kern="1200" dirty="0"/>
        </a:p>
      </dsp:txBody>
      <dsp:txXfrm>
        <a:off x="31185" y="3692014"/>
        <a:ext cx="10453230" cy="57645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A092A-A345-A0D4-B654-05209728187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98B6880-F293-4553-F12E-6371A75CCE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E1B4487D-99C0-156B-5E36-78565DBD49AD}"/>
              </a:ext>
            </a:extLst>
          </p:cNvPr>
          <p:cNvSpPr>
            <a:spLocks noGrp="1"/>
          </p:cNvSpPr>
          <p:nvPr>
            <p:ph type="dt" sz="half" idx="10"/>
          </p:nvPr>
        </p:nvSpPr>
        <p:spPr/>
        <p:txBody>
          <a:bodyPr/>
          <a:lstStyle/>
          <a:p>
            <a:fld id="{82524A62-2763-404D-BAD7-7A4F1ACBC29F}" type="datetimeFigureOut">
              <a:rPr lang="en-GB" smtClean="0"/>
              <a:t>02/07/2024</a:t>
            </a:fld>
            <a:endParaRPr lang="en-GB"/>
          </a:p>
        </p:txBody>
      </p:sp>
      <p:sp>
        <p:nvSpPr>
          <p:cNvPr id="5" name="Footer Placeholder 4">
            <a:extLst>
              <a:ext uri="{FF2B5EF4-FFF2-40B4-BE49-F238E27FC236}">
                <a16:creationId xmlns:a16="http://schemas.microsoft.com/office/drawing/2014/main" id="{9E42DF51-117C-81E0-CE60-BEFBADCD39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15AF6B-F9A8-A521-E58B-AD385920CFD3}"/>
              </a:ext>
            </a:extLst>
          </p:cNvPr>
          <p:cNvSpPr>
            <a:spLocks noGrp="1"/>
          </p:cNvSpPr>
          <p:nvPr>
            <p:ph type="sldNum" sz="quarter" idx="12"/>
          </p:nvPr>
        </p:nvSpPr>
        <p:spPr/>
        <p:txBody>
          <a:bodyPr/>
          <a:lstStyle/>
          <a:p>
            <a:fld id="{B2173DCC-060E-4ED8-B265-6CADD56B9F18}" type="slidenum">
              <a:rPr lang="en-GB" smtClean="0"/>
              <a:t>‹#›</a:t>
            </a:fld>
            <a:endParaRPr lang="en-GB"/>
          </a:p>
        </p:txBody>
      </p:sp>
    </p:spTree>
    <p:extLst>
      <p:ext uri="{BB962C8B-B14F-4D97-AF65-F5344CB8AC3E}">
        <p14:creationId xmlns:p14="http://schemas.microsoft.com/office/powerpoint/2010/main" val="234886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BF7E3-0784-67E8-751A-902FAC756FA7}"/>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7F8263B2-3793-9EA1-B064-F6D01F9F30A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939CF79-93FF-D825-DA2B-73F559991C2D}"/>
              </a:ext>
            </a:extLst>
          </p:cNvPr>
          <p:cNvSpPr>
            <a:spLocks noGrp="1"/>
          </p:cNvSpPr>
          <p:nvPr>
            <p:ph type="dt" sz="half" idx="10"/>
          </p:nvPr>
        </p:nvSpPr>
        <p:spPr/>
        <p:txBody>
          <a:bodyPr/>
          <a:lstStyle/>
          <a:p>
            <a:fld id="{82524A62-2763-404D-BAD7-7A4F1ACBC29F}" type="datetimeFigureOut">
              <a:rPr lang="en-GB" smtClean="0"/>
              <a:t>02/07/2024</a:t>
            </a:fld>
            <a:endParaRPr lang="en-GB"/>
          </a:p>
        </p:txBody>
      </p:sp>
      <p:sp>
        <p:nvSpPr>
          <p:cNvPr id="5" name="Footer Placeholder 4">
            <a:extLst>
              <a:ext uri="{FF2B5EF4-FFF2-40B4-BE49-F238E27FC236}">
                <a16:creationId xmlns:a16="http://schemas.microsoft.com/office/drawing/2014/main" id="{E842F7B6-DBD4-5842-5235-C4BFDE1C1C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7516B4-726E-4A91-9607-7B3EB1DEACD4}"/>
              </a:ext>
            </a:extLst>
          </p:cNvPr>
          <p:cNvSpPr>
            <a:spLocks noGrp="1"/>
          </p:cNvSpPr>
          <p:nvPr>
            <p:ph type="sldNum" sz="quarter" idx="12"/>
          </p:nvPr>
        </p:nvSpPr>
        <p:spPr/>
        <p:txBody>
          <a:bodyPr/>
          <a:lstStyle/>
          <a:p>
            <a:fld id="{B2173DCC-060E-4ED8-B265-6CADD56B9F18}" type="slidenum">
              <a:rPr lang="en-GB" smtClean="0"/>
              <a:t>‹#›</a:t>
            </a:fld>
            <a:endParaRPr lang="en-GB"/>
          </a:p>
        </p:txBody>
      </p:sp>
    </p:spTree>
    <p:extLst>
      <p:ext uri="{BB962C8B-B14F-4D97-AF65-F5344CB8AC3E}">
        <p14:creationId xmlns:p14="http://schemas.microsoft.com/office/powerpoint/2010/main" val="11756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09FD12-D07A-870E-357F-BD052978174D}"/>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ECF6F0A-12BA-8AAD-6DB9-5B728A3EC47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DACC7D0-2D2B-D344-BFD4-7FEBBE1A4918}"/>
              </a:ext>
            </a:extLst>
          </p:cNvPr>
          <p:cNvSpPr>
            <a:spLocks noGrp="1"/>
          </p:cNvSpPr>
          <p:nvPr>
            <p:ph type="dt" sz="half" idx="10"/>
          </p:nvPr>
        </p:nvSpPr>
        <p:spPr/>
        <p:txBody>
          <a:bodyPr/>
          <a:lstStyle/>
          <a:p>
            <a:fld id="{82524A62-2763-404D-BAD7-7A4F1ACBC29F}" type="datetimeFigureOut">
              <a:rPr lang="en-GB" smtClean="0"/>
              <a:t>02/07/2024</a:t>
            </a:fld>
            <a:endParaRPr lang="en-GB"/>
          </a:p>
        </p:txBody>
      </p:sp>
      <p:sp>
        <p:nvSpPr>
          <p:cNvPr id="5" name="Footer Placeholder 4">
            <a:extLst>
              <a:ext uri="{FF2B5EF4-FFF2-40B4-BE49-F238E27FC236}">
                <a16:creationId xmlns:a16="http://schemas.microsoft.com/office/drawing/2014/main" id="{364DE67B-00BC-F1D7-E5E2-922344EB39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AED229-3717-8CD9-5539-84C73EA6897C}"/>
              </a:ext>
            </a:extLst>
          </p:cNvPr>
          <p:cNvSpPr>
            <a:spLocks noGrp="1"/>
          </p:cNvSpPr>
          <p:nvPr>
            <p:ph type="sldNum" sz="quarter" idx="12"/>
          </p:nvPr>
        </p:nvSpPr>
        <p:spPr/>
        <p:txBody>
          <a:bodyPr/>
          <a:lstStyle/>
          <a:p>
            <a:fld id="{B2173DCC-060E-4ED8-B265-6CADD56B9F18}" type="slidenum">
              <a:rPr lang="en-GB" smtClean="0"/>
              <a:t>‹#›</a:t>
            </a:fld>
            <a:endParaRPr lang="en-GB"/>
          </a:p>
        </p:txBody>
      </p:sp>
    </p:spTree>
    <p:extLst>
      <p:ext uri="{BB962C8B-B14F-4D97-AF65-F5344CB8AC3E}">
        <p14:creationId xmlns:p14="http://schemas.microsoft.com/office/powerpoint/2010/main" val="3145653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BB88C-A934-6267-B1A7-C0014F359EF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638EBC46-90CB-A171-0DCD-F283598E463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1D327F7-3714-3A50-FC75-1E4A0E506B55}"/>
              </a:ext>
            </a:extLst>
          </p:cNvPr>
          <p:cNvSpPr>
            <a:spLocks noGrp="1"/>
          </p:cNvSpPr>
          <p:nvPr>
            <p:ph type="dt" sz="half" idx="10"/>
          </p:nvPr>
        </p:nvSpPr>
        <p:spPr/>
        <p:txBody>
          <a:bodyPr/>
          <a:lstStyle/>
          <a:p>
            <a:fld id="{82524A62-2763-404D-BAD7-7A4F1ACBC29F}" type="datetimeFigureOut">
              <a:rPr lang="en-GB" smtClean="0"/>
              <a:t>02/07/2024</a:t>
            </a:fld>
            <a:endParaRPr lang="en-GB"/>
          </a:p>
        </p:txBody>
      </p:sp>
      <p:sp>
        <p:nvSpPr>
          <p:cNvPr id="5" name="Footer Placeholder 4">
            <a:extLst>
              <a:ext uri="{FF2B5EF4-FFF2-40B4-BE49-F238E27FC236}">
                <a16:creationId xmlns:a16="http://schemas.microsoft.com/office/drawing/2014/main" id="{93FFB36F-1B6E-EEDB-158F-DF8A85902C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C38838-4F87-AE7C-C1C2-3B57352F23DE}"/>
              </a:ext>
            </a:extLst>
          </p:cNvPr>
          <p:cNvSpPr>
            <a:spLocks noGrp="1"/>
          </p:cNvSpPr>
          <p:nvPr>
            <p:ph type="sldNum" sz="quarter" idx="12"/>
          </p:nvPr>
        </p:nvSpPr>
        <p:spPr/>
        <p:txBody>
          <a:bodyPr/>
          <a:lstStyle/>
          <a:p>
            <a:fld id="{B2173DCC-060E-4ED8-B265-6CADD56B9F18}" type="slidenum">
              <a:rPr lang="en-GB" smtClean="0"/>
              <a:t>‹#›</a:t>
            </a:fld>
            <a:endParaRPr lang="en-GB"/>
          </a:p>
        </p:txBody>
      </p:sp>
    </p:spTree>
    <p:extLst>
      <p:ext uri="{BB962C8B-B14F-4D97-AF65-F5344CB8AC3E}">
        <p14:creationId xmlns:p14="http://schemas.microsoft.com/office/powerpoint/2010/main" val="2021317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523E8-3ECF-D433-8F35-C93B5079506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09700DF-200B-768A-75AD-047B67ABD9A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B0A2718-9E6C-2738-A373-4236DDA7477A}"/>
              </a:ext>
            </a:extLst>
          </p:cNvPr>
          <p:cNvSpPr>
            <a:spLocks noGrp="1"/>
          </p:cNvSpPr>
          <p:nvPr>
            <p:ph type="dt" sz="half" idx="10"/>
          </p:nvPr>
        </p:nvSpPr>
        <p:spPr/>
        <p:txBody>
          <a:bodyPr/>
          <a:lstStyle/>
          <a:p>
            <a:fld id="{82524A62-2763-404D-BAD7-7A4F1ACBC29F}" type="datetimeFigureOut">
              <a:rPr lang="en-GB" smtClean="0"/>
              <a:t>02/07/2024</a:t>
            </a:fld>
            <a:endParaRPr lang="en-GB"/>
          </a:p>
        </p:txBody>
      </p:sp>
      <p:sp>
        <p:nvSpPr>
          <p:cNvPr id="5" name="Footer Placeholder 4">
            <a:extLst>
              <a:ext uri="{FF2B5EF4-FFF2-40B4-BE49-F238E27FC236}">
                <a16:creationId xmlns:a16="http://schemas.microsoft.com/office/drawing/2014/main" id="{EC9FB8D2-0FC3-065A-1AAC-AB65F33251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C2FCC7-F906-AC6A-394D-713B1C154A83}"/>
              </a:ext>
            </a:extLst>
          </p:cNvPr>
          <p:cNvSpPr>
            <a:spLocks noGrp="1"/>
          </p:cNvSpPr>
          <p:nvPr>
            <p:ph type="sldNum" sz="quarter" idx="12"/>
          </p:nvPr>
        </p:nvSpPr>
        <p:spPr/>
        <p:txBody>
          <a:bodyPr/>
          <a:lstStyle/>
          <a:p>
            <a:fld id="{B2173DCC-060E-4ED8-B265-6CADD56B9F18}" type="slidenum">
              <a:rPr lang="en-GB" smtClean="0"/>
              <a:t>‹#›</a:t>
            </a:fld>
            <a:endParaRPr lang="en-GB"/>
          </a:p>
        </p:txBody>
      </p:sp>
    </p:spTree>
    <p:extLst>
      <p:ext uri="{BB962C8B-B14F-4D97-AF65-F5344CB8AC3E}">
        <p14:creationId xmlns:p14="http://schemas.microsoft.com/office/powerpoint/2010/main" val="3089541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9D60F-A2FF-7B5F-F07A-12341111FEF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B5948D1-78D5-54C5-DE34-1EE5CF47CD7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FAE246C-C156-21D8-4CB6-999D815A403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00B09D2-D48D-FF4F-637E-2D81477EEBF6}"/>
              </a:ext>
            </a:extLst>
          </p:cNvPr>
          <p:cNvSpPr>
            <a:spLocks noGrp="1"/>
          </p:cNvSpPr>
          <p:nvPr>
            <p:ph type="dt" sz="half" idx="10"/>
          </p:nvPr>
        </p:nvSpPr>
        <p:spPr/>
        <p:txBody>
          <a:bodyPr/>
          <a:lstStyle/>
          <a:p>
            <a:fld id="{82524A62-2763-404D-BAD7-7A4F1ACBC29F}" type="datetimeFigureOut">
              <a:rPr lang="en-GB" smtClean="0"/>
              <a:t>02/07/2024</a:t>
            </a:fld>
            <a:endParaRPr lang="en-GB"/>
          </a:p>
        </p:txBody>
      </p:sp>
      <p:sp>
        <p:nvSpPr>
          <p:cNvPr id="6" name="Footer Placeholder 5">
            <a:extLst>
              <a:ext uri="{FF2B5EF4-FFF2-40B4-BE49-F238E27FC236}">
                <a16:creationId xmlns:a16="http://schemas.microsoft.com/office/drawing/2014/main" id="{02D1A605-E6C4-D09F-9D65-34A828C6F6D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12B9D65-109E-71D3-52BA-613F9C2B823B}"/>
              </a:ext>
            </a:extLst>
          </p:cNvPr>
          <p:cNvSpPr>
            <a:spLocks noGrp="1"/>
          </p:cNvSpPr>
          <p:nvPr>
            <p:ph type="sldNum" sz="quarter" idx="12"/>
          </p:nvPr>
        </p:nvSpPr>
        <p:spPr/>
        <p:txBody>
          <a:bodyPr/>
          <a:lstStyle/>
          <a:p>
            <a:fld id="{B2173DCC-060E-4ED8-B265-6CADD56B9F18}" type="slidenum">
              <a:rPr lang="en-GB" smtClean="0"/>
              <a:t>‹#›</a:t>
            </a:fld>
            <a:endParaRPr lang="en-GB"/>
          </a:p>
        </p:txBody>
      </p:sp>
    </p:spTree>
    <p:extLst>
      <p:ext uri="{BB962C8B-B14F-4D97-AF65-F5344CB8AC3E}">
        <p14:creationId xmlns:p14="http://schemas.microsoft.com/office/powerpoint/2010/main" val="280048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3C1C8-6ACB-62B3-182A-F5E4D164F55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484C60FA-170B-866D-5580-499CD5D965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4FDEE4C-E7A7-CB1D-A416-D6102D63EEE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61BCD9A1-57D5-EFE6-DF36-4DA4C6CFD1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F3C3D54-7E6E-0F6F-A69C-AD84D4BA65B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FEAFD023-2080-B82C-3C5A-90FC7003EF33}"/>
              </a:ext>
            </a:extLst>
          </p:cNvPr>
          <p:cNvSpPr>
            <a:spLocks noGrp="1"/>
          </p:cNvSpPr>
          <p:nvPr>
            <p:ph type="dt" sz="half" idx="10"/>
          </p:nvPr>
        </p:nvSpPr>
        <p:spPr/>
        <p:txBody>
          <a:bodyPr/>
          <a:lstStyle/>
          <a:p>
            <a:fld id="{82524A62-2763-404D-BAD7-7A4F1ACBC29F}" type="datetimeFigureOut">
              <a:rPr lang="en-GB" smtClean="0"/>
              <a:t>02/07/2024</a:t>
            </a:fld>
            <a:endParaRPr lang="en-GB"/>
          </a:p>
        </p:txBody>
      </p:sp>
      <p:sp>
        <p:nvSpPr>
          <p:cNvPr id="8" name="Footer Placeholder 7">
            <a:extLst>
              <a:ext uri="{FF2B5EF4-FFF2-40B4-BE49-F238E27FC236}">
                <a16:creationId xmlns:a16="http://schemas.microsoft.com/office/drawing/2014/main" id="{7A9EC1D5-32A8-A997-57B2-5EB40A35F0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36326E5-9DAC-F930-305E-4E8391AFF914}"/>
              </a:ext>
            </a:extLst>
          </p:cNvPr>
          <p:cNvSpPr>
            <a:spLocks noGrp="1"/>
          </p:cNvSpPr>
          <p:nvPr>
            <p:ph type="sldNum" sz="quarter" idx="12"/>
          </p:nvPr>
        </p:nvSpPr>
        <p:spPr/>
        <p:txBody>
          <a:bodyPr/>
          <a:lstStyle/>
          <a:p>
            <a:fld id="{B2173DCC-060E-4ED8-B265-6CADD56B9F18}" type="slidenum">
              <a:rPr lang="en-GB" smtClean="0"/>
              <a:t>‹#›</a:t>
            </a:fld>
            <a:endParaRPr lang="en-GB"/>
          </a:p>
        </p:txBody>
      </p:sp>
    </p:spTree>
    <p:extLst>
      <p:ext uri="{BB962C8B-B14F-4D97-AF65-F5344CB8AC3E}">
        <p14:creationId xmlns:p14="http://schemas.microsoft.com/office/powerpoint/2010/main" val="3792651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1ECDA-1F6D-D761-4B75-AB86ED82C62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1241E71-C316-2FD8-879A-29EF7A2513ED}"/>
              </a:ext>
            </a:extLst>
          </p:cNvPr>
          <p:cNvSpPr>
            <a:spLocks noGrp="1"/>
          </p:cNvSpPr>
          <p:nvPr>
            <p:ph type="dt" sz="half" idx="10"/>
          </p:nvPr>
        </p:nvSpPr>
        <p:spPr/>
        <p:txBody>
          <a:bodyPr/>
          <a:lstStyle/>
          <a:p>
            <a:fld id="{82524A62-2763-404D-BAD7-7A4F1ACBC29F}" type="datetimeFigureOut">
              <a:rPr lang="en-GB" smtClean="0"/>
              <a:t>02/07/2024</a:t>
            </a:fld>
            <a:endParaRPr lang="en-GB"/>
          </a:p>
        </p:txBody>
      </p:sp>
      <p:sp>
        <p:nvSpPr>
          <p:cNvPr id="4" name="Footer Placeholder 3">
            <a:extLst>
              <a:ext uri="{FF2B5EF4-FFF2-40B4-BE49-F238E27FC236}">
                <a16:creationId xmlns:a16="http://schemas.microsoft.com/office/drawing/2014/main" id="{7F071AC3-0D7B-CA42-9792-C45DFD0861B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E88A8E8-0F14-1B68-42B5-A2C0E4851DC9}"/>
              </a:ext>
            </a:extLst>
          </p:cNvPr>
          <p:cNvSpPr>
            <a:spLocks noGrp="1"/>
          </p:cNvSpPr>
          <p:nvPr>
            <p:ph type="sldNum" sz="quarter" idx="12"/>
          </p:nvPr>
        </p:nvSpPr>
        <p:spPr/>
        <p:txBody>
          <a:bodyPr/>
          <a:lstStyle/>
          <a:p>
            <a:fld id="{B2173DCC-060E-4ED8-B265-6CADD56B9F18}" type="slidenum">
              <a:rPr lang="en-GB" smtClean="0"/>
              <a:t>‹#›</a:t>
            </a:fld>
            <a:endParaRPr lang="en-GB"/>
          </a:p>
        </p:txBody>
      </p:sp>
    </p:spTree>
    <p:extLst>
      <p:ext uri="{BB962C8B-B14F-4D97-AF65-F5344CB8AC3E}">
        <p14:creationId xmlns:p14="http://schemas.microsoft.com/office/powerpoint/2010/main" val="2831783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F74FF9-54BF-99C8-5214-86A3A5ED2AB6}"/>
              </a:ext>
            </a:extLst>
          </p:cNvPr>
          <p:cNvSpPr>
            <a:spLocks noGrp="1"/>
          </p:cNvSpPr>
          <p:nvPr>
            <p:ph type="dt" sz="half" idx="10"/>
          </p:nvPr>
        </p:nvSpPr>
        <p:spPr/>
        <p:txBody>
          <a:bodyPr/>
          <a:lstStyle/>
          <a:p>
            <a:fld id="{82524A62-2763-404D-BAD7-7A4F1ACBC29F}" type="datetimeFigureOut">
              <a:rPr lang="en-GB" smtClean="0"/>
              <a:t>02/07/2024</a:t>
            </a:fld>
            <a:endParaRPr lang="en-GB"/>
          </a:p>
        </p:txBody>
      </p:sp>
      <p:sp>
        <p:nvSpPr>
          <p:cNvPr id="3" name="Footer Placeholder 2">
            <a:extLst>
              <a:ext uri="{FF2B5EF4-FFF2-40B4-BE49-F238E27FC236}">
                <a16:creationId xmlns:a16="http://schemas.microsoft.com/office/drawing/2014/main" id="{47C16163-7342-366C-37C2-9A9EC50C87C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1AC960F-31E6-7D92-A3C5-5112D285E782}"/>
              </a:ext>
            </a:extLst>
          </p:cNvPr>
          <p:cNvSpPr>
            <a:spLocks noGrp="1"/>
          </p:cNvSpPr>
          <p:nvPr>
            <p:ph type="sldNum" sz="quarter" idx="12"/>
          </p:nvPr>
        </p:nvSpPr>
        <p:spPr/>
        <p:txBody>
          <a:bodyPr/>
          <a:lstStyle/>
          <a:p>
            <a:fld id="{B2173DCC-060E-4ED8-B265-6CADD56B9F18}" type="slidenum">
              <a:rPr lang="en-GB" smtClean="0"/>
              <a:t>‹#›</a:t>
            </a:fld>
            <a:endParaRPr lang="en-GB"/>
          </a:p>
        </p:txBody>
      </p:sp>
    </p:spTree>
    <p:extLst>
      <p:ext uri="{BB962C8B-B14F-4D97-AF65-F5344CB8AC3E}">
        <p14:creationId xmlns:p14="http://schemas.microsoft.com/office/powerpoint/2010/main" val="612620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1EFD6-4C76-6EF3-C5FA-7D177BC26FB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8C796EF0-27A7-6B99-9B02-6EA6D972AF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D7330AB-AFA4-746B-2EB3-1324FEFDBB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CBA5CA9-72B0-22AA-A999-BCF8D3A265ED}"/>
              </a:ext>
            </a:extLst>
          </p:cNvPr>
          <p:cNvSpPr>
            <a:spLocks noGrp="1"/>
          </p:cNvSpPr>
          <p:nvPr>
            <p:ph type="dt" sz="half" idx="10"/>
          </p:nvPr>
        </p:nvSpPr>
        <p:spPr/>
        <p:txBody>
          <a:bodyPr/>
          <a:lstStyle/>
          <a:p>
            <a:fld id="{82524A62-2763-404D-BAD7-7A4F1ACBC29F}" type="datetimeFigureOut">
              <a:rPr lang="en-GB" smtClean="0"/>
              <a:t>02/07/2024</a:t>
            </a:fld>
            <a:endParaRPr lang="en-GB"/>
          </a:p>
        </p:txBody>
      </p:sp>
      <p:sp>
        <p:nvSpPr>
          <p:cNvPr id="6" name="Footer Placeholder 5">
            <a:extLst>
              <a:ext uri="{FF2B5EF4-FFF2-40B4-BE49-F238E27FC236}">
                <a16:creationId xmlns:a16="http://schemas.microsoft.com/office/drawing/2014/main" id="{CC618FE5-096D-9876-03A8-8A69834C16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AEB7AC5-8C76-A41B-58FC-90BBDA2CF1F2}"/>
              </a:ext>
            </a:extLst>
          </p:cNvPr>
          <p:cNvSpPr>
            <a:spLocks noGrp="1"/>
          </p:cNvSpPr>
          <p:nvPr>
            <p:ph type="sldNum" sz="quarter" idx="12"/>
          </p:nvPr>
        </p:nvSpPr>
        <p:spPr/>
        <p:txBody>
          <a:bodyPr/>
          <a:lstStyle/>
          <a:p>
            <a:fld id="{B2173DCC-060E-4ED8-B265-6CADD56B9F18}" type="slidenum">
              <a:rPr lang="en-GB" smtClean="0"/>
              <a:t>‹#›</a:t>
            </a:fld>
            <a:endParaRPr lang="en-GB"/>
          </a:p>
        </p:txBody>
      </p:sp>
    </p:spTree>
    <p:extLst>
      <p:ext uri="{BB962C8B-B14F-4D97-AF65-F5344CB8AC3E}">
        <p14:creationId xmlns:p14="http://schemas.microsoft.com/office/powerpoint/2010/main" val="992678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CF610-6BCA-E64B-91E6-374F0BA7547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5D1D28F6-9AB0-0D60-A228-505B639844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3C06F99-C171-CF71-C919-6EC05DA8CF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2B37569-6F1B-3595-A1CD-A73959E5A425}"/>
              </a:ext>
            </a:extLst>
          </p:cNvPr>
          <p:cNvSpPr>
            <a:spLocks noGrp="1"/>
          </p:cNvSpPr>
          <p:nvPr>
            <p:ph type="dt" sz="half" idx="10"/>
          </p:nvPr>
        </p:nvSpPr>
        <p:spPr/>
        <p:txBody>
          <a:bodyPr/>
          <a:lstStyle/>
          <a:p>
            <a:fld id="{82524A62-2763-404D-BAD7-7A4F1ACBC29F}" type="datetimeFigureOut">
              <a:rPr lang="en-GB" smtClean="0"/>
              <a:t>02/07/2024</a:t>
            </a:fld>
            <a:endParaRPr lang="en-GB"/>
          </a:p>
        </p:txBody>
      </p:sp>
      <p:sp>
        <p:nvSpPr>
          <p:cNvPr id="6" name="Footer Placeholder 5">
            <a:extLst>
              <a:ext uri="{FF2B5EF4-FFF2-40B4-BE49-F238E27FC236}">
                <a16:creationId xmlns:a16="http://schemas.microsoft.com/office/drawing/2014/main" id="{BE8A494A-5FD6-6E2A-0556-3A54E7CF78F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22669A-565B-5AF7-2863-6054EF2677C6}"/>
              </a:ext>
            </a:extLst>
          </p:cNvPr>
          <p:cNvSpPr>
            <a:spLocks noGrp="1"/>
          </p:cNvSpPr>
          <p:nvPr>
            <p:ph type="sldNum" sz="quarter" idx="12"/>
          </p:nvPr>
        </p:nvSpPr>
        <p:spPr/>
        <p:txBody>
          <a:bodyPr/>
          <a:lstStyle/>
          <a:p>
            <a:fld id="{B2173DCC-060E-4ED8-B265-6CADD56B9F18}" type="slidenum">
              <a:rPr lang="en-GB" smtClean="0"/>
              <a:t>‹#›</a:t>
            </a:fld>
            <a:endParaRPr lang="en-GB"/>
          </a:p>
        </p:txBody>
      </p:sp>
    </p:spTree>
    <p:extLst>
      <p:ext uri="{BB962C8B-B14F-4D97-AF65-F5344CB8AC3E}">
        <p14:creationId xmlns:p14="http://schemas.microsoft.com/office/powerpoint/2010/main" val="1534873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367DD6-F95E-0F07-88F9-4C00B1DCE5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5E27EC4-603E-A8B4-15E3-A43477CEA9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2AB7BC0-B91C-18F6-3EE8-FFC64E60E7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2524A62-2763-404D-BAD7-7A4F1ACBC29F}" type="datetimeFigureOut">
              <a:rPr lang="en-GB" smtClean="0"/>
              <a:t>02/07/2024</a:t>
            </a:fld>
            <a:endParaRPr lang="en-GB"/>
          </a:p>
        </p:txBody>
      </p:sp>
      <p:sp>
        <p:nvSpPr>
          <p:cNvPr id="5" name="Footer Placeholder 4">
            <a:extLst>
              <a:ext uri="{FF2B5EF4-FFF2-40B4-BE49-F238E27FC236}">
                <a16:creationId xmlns:a16="http://schemas.microsoft.com/office/drawing/2014/main" id="{1446517A-51B4-C497-6351-3397C6C6D5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B967F58-C312-3F51-EAFE-4687809B65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2173DCC-060E-4ED8-B265-6CADD56B9F18}" type="slidenum">
              <a:rPr lang="en-GB" smtClean="0"/>
              <a:t>‹#›</a:t>
            </a:fld>
            <a:endParaRPr lang="en-GB"/>
          </a:p>
        </p:txBody>
      </p:sp>
    </p:spTree>
    <p:extLst>
      <p:ext uri="{BB962C8B-B14F-4D97-AF65-F5344CB8AC3E}">
        <p14:creationId xmlns:p14="http://schemas.microsoft.com/office/powerpoint/2010/main" val="4186735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BCB814-570C-C1D0-380A-7C14D0536E6A}"/>
              </a:ext>
            </a:extLst>
          </p:cNvPr>
          <p:cNvSpPr>
            <a:spLocks noGrp="1"/>
          </p:cNvSpPr>
          <p:nvPr>
            <p:ph type="ctrTitle"/>
          </p:nvPr>
        </p:nvSpPr>
        <p:spPr>
          <a:xfrm>
            <a:off x="4654296" y="640080"/>
            <a:ext cx="6894576" cy="3566160"/>
          </a:xfrm>
        </p:spPr>
        <p:txBody>
          <a:bodyPr anchor="b">
            <a:normAutofit/>
          </a:bodyPr>
          <a:lstStyle/>
          <a:p>
            <a:pPr rtl="1">
              <a:spcAft>
                <a:spcPts val="800"/>
              </a:spcAft>
            </a:pPr>
            <a:r>
              <a:rPr lang="ar-SA" sz="5600" dirty="0">
                <a:effectLst/>
                <a:ea typeface="Calibri" panose="020F0502020204030204" pitchFamily="34" charset="0"/>
                <a:cs typeface="Calibri" panose="020F0502020204030204" pitchFamily="34" charset="0"/>
              </a:rPr>
              <a:t>المهددات الراهنة لثوابت الأسرة في المنطقة العربية وسبل مواجهتها على الصعيدين الوطني والإقليمي</a:t>
            </a:r>
            <a:endParaRPr lang="en-GB" sz="5600" dirty="0"/>
          </a:p>
        </p:txBody>
      </p:sp>
      <p:sp>
        <p:nvSpPr>
          <p:cNvPr id="3" name="Subtitle 2">
            <a:extLst>
              <a:ext uri="{FF2B5EF4-FFF2-40B4-BE49-F238E27FC236}">
                <a16:creationId xmlns:a16="http://schemas.microsoft.com/office/drawing/2014/main" id="{B120E1B4-6C47-842E-30CF-976289BD950B}"/>
              </a:ext>
            </a:extLst>
          </p:cNvPr>
          <p:cNvSpPr>
            <a:spLocks noGrp="1"/>
          </p:cNvSpPr>
          <p:nvPr>
            <p:ph type="subTitle" idx="1"/>
          </p:nvPr>
        </p:nvSpPr>
        <p:spPr>
          <a:xfrm>
            <a:off x="4654296" y="4636008"/>
            <a:ext cx="6894576" cy="1572768"/>
          </a:xfrm>
        </p:spPr>
        <p:txBody>
          <a:bodyPr>
            <a:normAutofit/>
          </a:bodyPr>
          <a:lstStyle/>
          <a:p>
            <a:pPr algn="l"/>
            <a:endParaRPr lang="en-GB" dirty="0"/>
          </a:p>
          <a:p>
            <a:r>
              <a:rPr lang="ar-EG" sz="3200" b="1" dirty="0"/>
              <a:t>القاهرة، يوليو 2024 </a:t>
            </a:r>
            <a:endParaRPr lang="en-GB" sz="3200" b="1" dirty="0"/>
          </a:p>
        </p:txBody>
      </p:sp>
      <p:pic>
        <p:nvPicPr>
          <p:cNvPr id="5" name="Picture 4">
            <a:extLst>
              <a:ext uri="{FF2B5EF4-FFF2-40B4-BE49-F238E27FC236}">
                <a16:creationId xmlns:a16="http://schemas.microsoft.com/office/drawing/2014/main" id="{78515DEF-5A99-B070-3BBD-A6D6AB878ACA}"/>
              </a:ext>
            </a:extLst>
          </p:cNvPr>
          <p:cNvPicPr>
            <a:picLocks noChangeAspect="1"/>
          </p:cNvPicPr>
          <p:nvPr/>
        </p:nvPicPr>
        <p:blipFill rotWithShape="1">
          <a:blip r:embed="rId2"/>
          <a:srcRect l="15519" r="45063" b="-1"/>
          <a:stretch/>
        </p:blipFill>
        <p:spPr>
          <a:xfrm>
            <a:off x="20" y="10"/>
            <a:ext cx="4049786" cy="6857990"/>
          </a:xfrm>
          <a:custGeom>
            <a:avLst/>
            <a:gdLst/>
            <a:ahLst/>
            <a:cxnLst/>
            <a:rect l="l" t="t" r="r" b="b"/>
            <a:pathLst>
              <a:path w="4049806" h="6858000">
                <a:moveTo>
                  <a:pt x="0" y="0"/>
                </a:moveTo>
                <a:lnTo>
                  <a:pt x="4018525" y="0"/>
                </a:lnTo>
                <a:lnTo>
                  <a:pt x="4019816" y="10931"/>
                </a:lnTo>
                <a:cubicBezTo>
                  <a:pt x="4034945" y="94836"/>
                  <a:pt x="4032275" y="179884"/>
                  <a:pt x="4036343" y="264297"/>
                </a:cubicBezTo>
                <a:cubicBezTo>
                  <a:pt x="4041301" y="367652"/>
                  <a:pt x="4035072" y="471135"/>
                  <a:pt x="4032911" y="574617"/>
                </a:cubicBezTo>
                <a:cubicBezTo>
                  <a:pt x="4031004" y="662717"/>
                  <a:pt x="4022232" y="750690"/>
                  <a:pt x="4025029" y="838916"/>
                </a:cubicBezTo>
                <a:cubicBezTo>
                  <a:pt x="4025029" y="841968"/>
                  <a:pt x="4025029" y="845019"/>
                  <a:pt x="4025029" y="848070"/>
                </a:cubicBezTo>
                <a:cubicBezTo>
                  <a:pt x="4017020" y="945068"/>
                  <a:pt x="4017020" y="1042576"/>
                  <a:pt x="4025029" y="1139574"/>
                </a:cubicBezTo>
                <a:cubicBezTo>
                  <a:pt x="4027609" y="1179950"/>
                  <a:pt x="4026885" y="1220466"/>
                  <a:pt x="4022868" y="1260728"/>
                </a:cubicBezTo>
                <a:cubicBezTo>
                  <a:pt x="4019054" y="1311960"/>
                  <a:pt x="4006849" y="1364083"/>
                  <a:pt x="4015621" y="1414934"/>
                </a:cubicBezTo>
                <a:cubicBezTo>
                  <a:pt x="4021367" y="1456784"/>
                  <a:pt x="4024558" y="1498940"/>
                  <a:pt x="4025156" y="1541172"/>
                </a:cubicBezTo>
                <a:cubicBezTo>
                  <a:pt x="4029478" y="1635755"/>
                  <a:pt x="4025283" y="1730847"/>
                  <a:pt x="4023757" y="1825685"/>
                </a:cubicBezTo>
                <a:cubicBezTo>
                  <a:pt x="4021850" y="1936286"/>
                  <a:pt x="4024647" y="2046634"/>
                  <a:pt x="4015748" y="2157235"/>
                </a:cubicBezTo>
                <a:cubicBezTo>
                  <a:pt x="4010790" y="2246581"/>
                  <a:pt x="4010790" y="2336130"/>
                  <a:pt x="4015748" y="2425476"/>
                </a:cubicBezTo>
                <a:cubicBezTo>
                  <a:pt x="4018164" y="2507473"/>
                  <a:pt x="4030495" y="2588454"/>
                  <a:pt x="4028461" y="2671214"/>
                </a:cubicBezTo>
                <a:cubicBezTo>
                  <a:pt x="4026046" y="2767832"/>
                  <a:pt x="4014604" y="2863940"/>
                  <a:pt x="4018164" y="2960685"/>
                </a:cubicBezTo>
                <a:cubicBezTo>
                  <a:pt x="4019816" y="3006832"/>
                  <a:pt x="4019944" y="3052980"/>
                  <a:pt x="4020961" y="3099127"/>
                </a:cubicBezTo>
                <a:cubicBezTo>
                  <a:pt x="4021978" y="3154682"/>
                  <a:pt x="4032021" y="3210110"/>
                  <a:pt x="4026427" y="3265665"/>
                </a:cubicBezTo>
                <a:cubicBezTo>
                  <a:pt x="4017147" y="3358087"/>
                  <a:pt x="3993120" y="3448857"/>
                  <a:pt x="4008121" y="3543567"/>
                </a:cubicBezTo>
                <a:cubicBezTo>
                  <a:pt x="4016384" y="3595690"/>
                  <a:pt x="4025791" y="3647940"/>
                  <a:pt x="4030495" y="3700571"/>
                </a:cubicBezTo>
                <a:cubicBezTo>
                  <a:pt x="4034690" y="3747608"/>
                  <a:pt x="4045369" y="3795408"/>
                  <a:pt x="4037233" y="3842191"/>
                </a:cubicBezTo>
                <a:cubicBezTo>
                  <a:pt x="4030368" y="3882237"/>
                  <a:pt x="4034055" y="3922282"/>
                  <a:pt x="4028715" y="3962327"/>
                </a:cubicBezTo>
                <a:cubicBezTo>
                  <a:pt x="4021723" y="4014831"/>
                  <a:pt x="4017910" y="4068352"/>
                  <a:pt x="4012697" y="4121111"/>
                </a:cubicBezTo>
                <a:cubicBezTo>
                  <a:pt x="4007866" y="4169038"/>
                  <a:pt x="4004307" y="4216838"/>
                  <a:pt x="4017020" y="4261841"/>
                </a:cubicBezTo>
                <a:cubicBezTo>
                  <a:pt x="4048039" y="4375112"/>
                  <a:pt x="4031004" y="4487748"/>
                  <a:pt x="4019308" y="4600257"/>
                </a:cubicBezTo>
                <a:cubicBezTo>
                  <a:pt x="4013587" y="4655049"/>
                  <a:pt x="4005197" y="4712765"/>
                  <a:pt x="4017910" y="4762853"/>
                </a:cubicBezTo>
                <a:cubicBezTo>
                  <a:pt x="4041428" y="4851716"/>
                  <a:pt x="4022995" y="4936764"/>
                  <a:pt x="4012824" y="5021432"/>
                </a:cubicBezTo>
                <a:cubicBezTo>
                  <a:pt x="4002654" y="5106099"/>
                  <a:pt x="4000239" y="5189495"/>
                  <a:pt x="4018037" y="5272637"/>
                </a:cubicBezTo>
                <a:cubicBezTo>
                  <a:pt x="4030495" y="5331116"/>
                  <a:pt x="4030495" y="5390612"/>
                  <a:pt x="4032021" y="5449600"/>
                </a:cubicBezTo>
                <a:cubicBezTo>
                  <a:pt x="4032911" y="5486339"/>
                  <a:pt x="4019308" y="5523842"/>
                  <a:pt x="4010282" y="5560582"/>
                </a:cubicBezTo>
                <a:cubicBezTo>
                  <a:pt x="3994009" y="5626943"/>
                  <a:pt x="3988162" y="5694321"/>
                  <a:pt x="4010282" y="5759029"/>
                </a:cubicBezTo>
                <a:cubicBezTo>
                  <a:pt x="4040793" y="5848655"/>
                  <a:pt x="4058336" y="5938407"/>
                  <a:pt x="4045623" y="6033117"/>
                </a:cubicBezTo>
                <a:cubicBezTo>
                  <a:pt x="4038377" y="6091724"/>
                  <a:pt x="4036597" y="6151347"/>
                  <a:pt x="4025664" y="6209190"/>
                </a:cubicBezTo>
                <a:cubicBezTo>
                  <a:pt x="4007358" y="6304790"/>
                  <a:pt x="4013841" y="6399882"/>
                  <a:pt x="4028461" y="6494211"/>
                </a:cubicBezTo>
                <a:cubicBezTo>
                  <a:pt x="4038542" y="6573081"/>
                  <a:pt x="4039610" y="6652829"/>
                  <a:pt x="4031639" y="6731941"/>
                </a:cubicBezTo>
                <a:lnTo>
                  <a:pt x="4022913" y="6858000"/>
                </a:lnTo>
                <a:lnTo>
                  <a:pt x="0" y="6858000"/>
                </a:lnTo>
                <a:close/>
              </a:path>
            </a:pathLst>
          </a:custGeom>
        </p:spPr>
      </p:pic>
      <p:sp>
        <p:nvSpPr>
          <p:cNvPr id="11" name="sketchy line">
            <a:extLst>
              <a:ext uri="{FF2B5EF4-FFF2-40B4-BE49-F238E27FC236}">
                <a16:creationId xmlns:a16="http://schemas.microsoft.com/office/drawing/2014/main" id="{82580482-BA80-420A-8A05-C58E97F2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4409267"/>
            <a:ext cx="4242816" cy="18288"/>
          </a:xfrm>
          <a:custGeom>
            <a:avLst/>
            <a:gdLst>
              <a:gd name="connsiteX0" fmla="*/ 0 w 4242816"/>
              <a:gd name="connsiteY0" fmla="*/ 0 h 18288"/>
              <a:gd name="connsiteX1" fmla="*/ 690973 w 4242816"/>
              <a:gd name="connsiteY1" fmla="*/ 0 h 18288"/>
              <a:gd name="connsiteX2" fmla="*/ 1212233 w 4242816"/>
              <a:gd name="connsiteY2" fmla="*/ 0 h 18288"/>
              <a:gd name="connsiteX3" fmla="*/ 1860778 w 4242816"/>
              <a:gd name="connsiteY3" fmla="*/ 0 h 18288"/>
              <a:gd name="connsiteX4" fmla="*/ 2424466 w 4242816"/>
              <a:gd name="connsiteY4" fmla="*/ 0 h 18288"/>
              <a:gd name="connsiteX5" fmla="*/ 3115439 w 4242816"/>
              <a:gd name="connsiteY5" fmla="*/ 0 h 18288"/>
              <a:gd name="connsiteX6" fmla="*/ 3636699 w 4242816"/>
              <a:gd name="connsiteY6" fmla="*/ 0 h 18288"/>
              <a:gd name="connsiteX7" fmla="*/ 4242816 w 4242816"/>
              <a:gd name="connsiteY7" fmla="*/ 0 h 18288"/>
              <a:gd name="connsiteX8" fmla="*/ 4242816 w 4242816"/>
              <a:gd name="connsiteY8" fmla="*/ 18288 h 18288"/>
              <a:gd name="connsiteX9" fmla="*/ 3636699 w 4242816"/>
              <a:gd name="connsiteY9" fmla="*/ 18288 h 18288"/>
              <a:gd name="connsiteX10" fmla="*/ 3030583 w 4242816"/>
              <a:gd name="connsiteY10" fmla="*/ 18288 h 18288"/>
              <a:gd name="connsiteX11" fmla="*/ 2466894 w 4242816"/>
              <a:gd name="connsiteY11" fmla="*/ 18288 h 18288"/>
              <a:gd name="connsiteX12" fmla="*/ 1988062 w 4242816"/>
              <a:gd name="connsiteY12" fmla="*/ 18288 h 18288"/>
              <a:gd name="connsiteX13" fmla="*/ 1466802 w 4242816"/>
              <a:gd name="connsiteY13" fmla="*/ 18288 h 18288"/>
              <a:gd name="connsiteX14" fmla="*/ 860686 w 4242816"/>
              <a:gd name="connsiteY14" fmla="*/ 18288 h 18288"/>
              <a:gd name="connsiteX15" fmla="*/ 0 w 4242816"/>
              <a:gd name="connsiteY15" fmla="*/ 18288 h 18288"/>
              <a:gd name="connsiteX16" fmla="*/ 0 w 4242816"/>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2816" h="18288" fill="none" extrusionOk="0">
                <a:moveTo>
                  <a:pt x="0" y="0"/>
                </a:moveTo>
                <a:cubicBezTo>
                  <a:pt x="249934" y="1471"/>
                  <a:pt x="379877" y="-29444"/>
                  <a:pt x="690973" y="0"/>
                </a:cubicBezTo>
                <a:cubicBezTo>
                  <a:pt x="1002069" y="29444"/>
                  <a:pt x="1021583" y="17501"/>
                  <a:pt x="1212233" y="0"/>
                </a:cubicBezTo>
                <a:cubicBezTo>
                  <a:pt x="1402883" y="-17501"/>
                  <a:pt x="1678760" y="5386"/>
                  <a:pt x="1860778" y="0"/>
                </a:cubicBezTo>
                <a:cubicBezTo>
                  <a:pt x="2042796" y="-5386"/>
                  <a:pt x="2245608" y="-22401"/>
                  <a:pt x="2424466" y="0"/>
                </a:cubicBezTo>
                <a:cubicBezTo>
                  <a:pt x="2603324" y="22401"/>
                  <a:pt x="2890020" y="33806"/>
                  <a:pt x="3115439" y="0"/>
                </a:cubicBezTo>
                <a:cubicBezTo>
                  <a:pt x="3340858" y="-33806"/>
                  <a:pt x="3428300" y="18628"/>
                  <a:pt x="3636699" y="0"/>
                </a:cubicBezTo>
                <a:cubicBezTo>
                  <a:pt x="3845098" y="-18628"/>
                  <a:pt x="4108824" y="5541"/>
                  <a:pt x="4242816" y="0"/>
                </a:cubicBezTo>
                <a:cubicBezTo>
                  <a:pt x="4242066" y="4160"/>
                  <a:pt x="4243125" y="10356"/>
                  <a:pt x="4242816" y="18288"/>
                </a:cubicBezTo>
                <a:cubicBezTo>
                  <a:pt x="4113424" y="32735"/>
                  <a:pt x="3768327" y="47567"/>
                  <a:pt x="3636699" y="18288"/>
                </a:cubicBezTo>
                <a:cubicBezTo>
                  <a:pt x="3505071" y="-10991"/>
                  <a:pt x="3294208" y="-4990"/>
                  <a:pt x="3030583" y="18288"/>
                </a:cubicBezTo>
                <a:cubicBezTo>
                  <a:pt x="2766958" y="41566"/>
                  <a:pt x="2649277" y="20974"/>
                  <a:pt x="2466894" y="18288"/>
                </a:cubicBezTo>
                <a:cubicBezTo>
                  <a:pt x="2284511" y="15602"/>
                  <a:pt x="2151277" y="1154"/>
                  <a:pt x="1988062" y="18288"/>
                </a:cubicBezTo>
                <a:cubicBezTo>
                  <a:pt x="1824847" y="35422"/>
                  <a:pt x="1691359" y="9265"/>
                  <a:pt x="1466802" y="18288"/>
                </a:cubicBezTo>
                <a:cubicBezTo>
                  <a:pt x="1242245" y="27311"/>
                  <a:pt x="1006161" y="36605"/>
                  <a:pt x="860686" y="18288"/>
                </a:cubicBezTo>
                <a:cubicBezTo>
                  <a:pt x="715211" y="-29"/>
                  <a:pt x="242774" y="46538"/>
                  <a:pt x="0" y="18288"/>
                </a:cubicBezTo>
                <a:cubicBezTo>
                  <a:pt x="-146" y="11482"/>
                  <a:pt x="-422" y="5192"/>
                  <a:pt x="0" y="0"/>
                </a:cubicBezTo>
                <a:close/>
              </a:path>
              <a:path w="4242816" h="18288" stroke="0" extrusionOk="0">
                <a:moveTo>
                  <a:pt x="0" y="0"/>
                </a:moveTo>
                <a:cubicBezTo>
                  <a:pt x="259751" y="-14018"/>
                  <a:pt x="356632" y="-15007"/>
                  <a:pt x="521260" y="0"/>
                </a:cubicBezTo>
                <a:cubicBezTo>
                  <a:pt x="685888" y="15007"/>
                  <a:pt x="885786" y="5167"/>
                  <a:pt x="1212233" y="0"/>
                </a:cubicBezTo>
                <a:cubicBezTo>
                  <a:pt x="1538680" y="-5167"/>
                  <a:pt x="1458849" y="7951"/>
                  <a:pt x="1691065" y="0"/>
                </a:cubicBezTo>
                <a:cubicBezTo>
                  <a:pt x="1923281" y="-7951"/>
                  <a:pt x="1985780" y="-16303"/>
                  <a:pt x="2169897" y="0"/>
                </a:cubicBezTo>
                <a:cubicBezTo>
                  <a:pt x="2354014" y="16303"/>
                  <a:pt x="2633054" y="-2739"/>
                  <a:pt x="2776014" y="0"/>
                </a:cubicBezTo>
                <a:cubicBezTo>
                  <a:pt x="2918974" y="2739"/>
                  <a:pt x="3112688" y="-15682"/>
                  <a:pt x="3339702" y="0"/>
                </a:cubicBezTo>
                <a:cubicBezTo>
                  <a:pt x="3566716" y="15682"/>
                  <a:pt x="4015278" y="-28467"/>
                  <a:pt x="4242816" y="0"/>
                </a:cubicBezTo>
                <a:cubicBezTo>
                  <a:pt x="4243501" y="7633"/>
                  <a:pt x="4242294" y="10002"/>
                  <a:pt x="4242816" y="18288"/>
                </a:cubicBezTo>
                <a:cubicBezTo>
                  <a:pt x="3924964" y="16283"/>
                  <a:pt x="3746362" y="-1805"/>
                  <a:pt x="3551843" y="18288"/>
                </a:cubicBezTo>
                <a:cubicBezTo>
                  <a:pt x="3357324" y="38381"/>
                  <a:pt x="3126422" y="47156"/>
                  <a:pt x="2860870" y="18288"/>
                </a:cubicBezTo>
                <a:cubicBezTo>
                  <a:pt x="2595318" y="-10580"/>
                  <a:pt x="2572437" y="11441"/>
                  <a:pt x="2297182" y="18288"/>
                </a:cubicBezTo>
                <a:cubicBezTo>
                  <a:pt x="2021927" y="25135"/>
                  <a:pt x="1916908" y="33601"/>
                  <a:pt x="1733493" y="18288"/>
                </a:cubicBezTo>
                <a:cubicBezTo>
                  <a:pt x="1550078" y="2975"/>
                  <a:pt x="1412440" y="27896"/>
                  <a:pt x="1212233" y="18288"/>
                </a:cubicBezTo>
                <a:cubicBezTo>
                  <a:pt x="1012026" y="8680"/>
                  <a:pt x="914386" y="13859"/>
                  <a:pt x="648545" y="18288"/>
                </a:cubicBezTo>
                <a:cubicBezTo>
                  <a:pt x="382704" y="22717"/>
                  <a:pt x="233522" y="39342"/>
                  <a:pt x="0" y="18288"/>
                </a:cubicBezTo>
                <a:cubicBezTo>
                  <a:pt x="-772" y="13661"/>
                  <a:pt x="-839" y="849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9481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3C7986-A3D5-23DA-1BA1-7FD84B42A9A6}"/>
              </a:ext>
            </a:extLst>
          </p:cNvPr>
          <p:cNvSpPr>
            <a:spLocks noGrp="1"/>
          </p:cNvSpPr>
          <p:nvPr>
            <p:ph type="title"/>
          </p:nvPr>
        </p:nvSpPr>
        <p:spPr>
          <a:xfrm>
            <a:off x="838200" y="365125"/>
            <a:ext cx="10515600" cy="1325563"/>
          </a:xfrm>
        </p:spPr>
        <p:txBody>
          <a:bodyPr>
            <a:normAutofit/>
          </a:bodyPr>
          <a:lstStyle/>
          <a:p>
            <a:pPr algn="r" rtl="1"/>
            <a:r>
              <a:rPr lang="ar-EG" sz="5400" dirty="0"/>
              <a:t>أبرز توصيات الدراسة:</a:t>
            </a:r>
            <a:endParaRPr lang="en-GB" sz="54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902C2A2-911E-81B3-05F1-FADBEBDDC338}"/>
              </a:ext>
            </a:extLst>
          </p:cNvPr>
          <p:cNvSpPr>
            <a:spLocks noGrp="1"/>
          </p:cNvSpPr>
          <p:nvPr>
            <p:ph idx="1"/>
          </p:nvPr>
        </p:nvSpPr>
        <p:spPr>
          <a:xfrm>
            <a:off x="838200" y="1929384"/>
            <a:ext cx="10515600" cy="4251960"/>
          </a:xfrm>
        </p:spPr>
        <p:txBody>
          <a:bodyPr>
            <a:normAutofit fontScale="92500" lnSpcReduction="10000"/>
          </a:bodyPr>
          <a:lstStyle/>
          <a:p>
            <a:pPr lvl="0" algn="just" rtl="1">
              <a:lnSpc>
                <a:spcPct val="150000"/>
              </a:lnSpc>
              <a:spcAft>
                <a:spcPts val="800"/>
              </a:spcAft>
            </a:pPr>
            <a:r>
              <a:rPr lang="ar-SA" sz="2000" dirty="0">
                <a:effectLst/>
                <a:ea typeface="Calibri" panose="020F0502020204030204" pitchFamily="34" charset="0"/>
                <a:cs typeface="Calibri" panose="020F0502020204030204" pitchFamily="34" charset="0"/>
              </a:rPr>
              <a:t>التحرك على الصعيد الدبلوماسي لمجابهة فرض معنى مغاير للأسرة على البلدان العربية</a:t>
            </a:r>
            <a:r>
              <a:rPr lang="ar-EG" sz="2000" dirty="0">
                <a:effectLst/>
                <a:ea typeface="Calibri" panose="020F0502020204030204" pitchFamily="34" charset="0"/>
                <a:cs typeface="Calibri" panose="020F0502020204030204" pitchFamily="34" charset="0"/>
              </a:rPr>
              <a:t> عن طريق </a:t>
            </a:r>
            <a:r>
              <a:rPr lang="ar-SA" sz="2000" dirty="0">
                <a:effectLst/>
                <a:ea typeface="Calibri" panose="020F0502020204030204" pitchFamily="34" charset="0"/>
                <a:cs typeface="Calibri" panose="020F0502020204030204" pitchFamily="34" charset="0"/>
              </a:rPr>
              <a:t>تقديم خطاب عربي رافض لنشر تلك الأفكار والممارسات باستخدام ذات الحجة التي يستخدمها دعاة هدم الأسرة </a:t>
            </a:r>
            <a:r>
              <a:rPr lang="ar-EG" sz="2000" dirty="0">
                <a:effectLst/>
                <a:ea typeface="Calibri" panose="020F0502020204030204" pitchFamily="34" charset="0"/>
                <a:cs typeface="Calibri" panose="020F0502020204030204" pitchFamily="34" charset="0"/>
              </a:rPr>
              <a:t>و</a:t>
            </a:r>
            <a:r>
              <a:rPr lang="ar-SA" sz="2000" dirty="0">
                <a:effectLst/>
                <a:ea typeface="Calibri" panose="020F0502020204030204" pitchFamily="34" charset="0"/>
                <a:cs typeface="Calibri" panose="020F0502020204030204" pitchFamily="34" charset="0"/>
              </a:rPr>
              <a:t>ركائزها</a:t>
            </a:r>
            <a:r>
              <a:rPr lang="ar-EG" sz="2000" dirty="0">
                <a:effectLst/>
                <a:ea typeface="Calibri" panose="020F0502020204030204" pitchFamily="34" charset="0"/>
                <a:cs typeface="Calibri" panose="020F0502020204030204" pitchFamily="34" charset="0"/>
              </a:rPr>
              <a:t>،</a:t>
            </a:r>
            <a:r>
              <a:rPr lang="ar-SA" sz="2000" dirty="0">
                <a:effectLst/>
                <a:ea typeface="Calibri" panose="020F0502020204030204" pitchFamily="34" charset="0"/>
                <a:cs typeface="Calibri" panose="020F0502020204030204" pitchFamily="34" charset="0"/>
              </a:rPr>
              <a:t> وهو ضرورة حماية واحترام حق الاختلاف وحماية الحقوق الثقافية والإرث القيمي والإنساني للشعوب. </a:t>
            </a:r>
            <a:endParaRPr lang="ar-EG" sz="2000" dirty="0">
              <a:effectLst/>
              <a:ea typeface="Calibri" panose="020F0502020204030204" pitchFamily="34" charset="0"/>
              <a:cs typeface="Calibri" panose="020F0502020204030204" pitchFamily="34" charset="0"/>
            </a:endParaRPr>
          </a:p>
          <a:p>
            <a:pPr lvl="0" algn="just" rtl="1">
              <a:lnSpc>
                <a:spcPct val="150000"/>
              </a:lnSpc>
              <a:spcAft>
                <a:spcPts val="800"/>
              </a:spcAft>
            </a:pPr>
            <a:r>
              <a:rPr lang="ar-SA" sz="2000" dirty="0">
                <a:effectLst/>
                <a:latin typeface="Calibri" panose="020F0502020204030204" pitchFamily="34" charset="0"/>
                <a:ea typeface="Calibri" panose="020F0502020204030204" pitchFamily="34" charset="0"/>
                <a:cs typeface="Calibri" panose="020F0502020204030204" pitchFamily="34" charset="0"/>
              </a:rPr>
              <a:t>التعرف على توجهات الأجيال المختلفة تجاه قضايا الأسرة بصفة عامة، والقضايا المتعلقة بالتسامح مع ممارسات المثلية الجنسية بصفة خاصة</a:t>
            </a:r>
            <a:r>
              <a:rPr lang="ar-EG" sz="2000" dirty="0">
                <a:effectLst/>
                <a:latin typeface="Calibri" panose="020F0502020204030204" pitchFamily="34" charset="0"/>
                <a:ea typeface="Calibri" panose="020F0502020204030204" pitchFamily="34" charset="0"/>
                <a:cs typeface="Calibri" panose="020F0502020204030204" pitchFamily="34" charset="0"/>
              </a:rPr>
              <a:t>، وذلك عن طريق </a:t>
            </a:r>
            <a:r>
              <a:rPr lang="ar-SA"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إجراء دراسات ومسموح ع</a:t>
            </a:r>
            <a:r>
              <a:rPr lang="ar-EG"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ابرة </a:t>
            </a:r>
            <a:r>
              <a:rPr lang="ar-SA"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ar-EG"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ل</a:t>
            </a:r>
            <a:r>
              <a:rPr lang="ar-SA"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لأجيال على مستوى البلدان العربية للتعرف على توجهات الأفراد -خاصة النشء والشباب- تجاه قيمة الأسرة. </a:t>
            </a:r>
            <a:endParaRPr lang="ar-EG"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just" rtl="1">
              <a:lnSpc>
                <a:spcPct val="150000"/>
              </a:lnSpc>
              <a:spcAft>
                <a:spcPts val="800"/>
              </a:spcAft>
            </a:pPr>
            <a:r>
              <a:rPr lang="ar-SA" sz="1800" dirty="0">
                <a:effectLst/>
                <a:latin typeface="Calibri" panose="020F0502020204030204" pitchFamily="34" charset="0"/>
                <a:ea typeface="Calibri" panose="020F0502020204030204" pitchFamily="34" charset="0"/>
                <a:cs typeface="Calibri" panose="020F0502020204030204" pitchFamily="34" charset="0"/>
              </a:rPr>
              <a:t>تقديم رسائل توعوية حول الأسرة وأهميتها، ومخاطر الدعوات التي تنادي بهدم الأسرة وفقًا للفهم الأصيل والفطرة السليمة</a:t>
            </a:r>
            <a:r>
              <a:rPr lang="ar-EG" sz="1800" dirty="0">
                <a:effectLst/>
                <a:latin typeface="Calibri" panose="020F0502020204030204" pitchFamily="34" charset="0"/>
                <a:ea typeface="Calibri" panose="020F0502020204030204" pitchFamily="34" charset="0"/>
                <a:cs typeface="Calibri" panose="020F0502020204030204" pitchFamily="34" charset="0"/>
              </a:rPr>
              <a:t> من خلال </a:t>
            </a:r>
            <a:r>
              <a:rPr lang="ar-SA" sz="1800" dirty="0">
                <a:effectLst/>
                <a:ea typeface="Calibri" panose="020F0502020204030204" pitchFamily="34" charset="0"/>
                <a:cs typeface="Calibri" panose="020F0502020204030204" pitchFamily="34" charset="0"/>
              </a:rPr>
              <a:t>تضمين البرامج والمناهج الدراسية لرسائل أساسية حول أهمية الأسرة ودورها في حياة الفرد على أن تكون تلك الرسائل ملائمة لكل مرحلة عمرية حسب ادراكها واحتياجاتها، ومواكبة للعصر ومقتضياته.</a:t>
            </a:r>
            <a:endParaRPr lang="ar-EG" sz="1800" dirty="0">
              <a:effectLst/>
              <a:ea typeface="Calibri" panose="020F0502020204030204" pitchFamily="34" charset="0"/>
              <a:cs typeface="Calibri" panose="020F0502020204030204" pitchFamily="34" charset="0"/>
            </a:endParaRPr>
          </a:p>
          <a:p>
            <a:pPr algn="just" rtl="1">
              <a:lnSpc>
                <a:spcPct val="150000"/>
              </a:lnSpc>
              <a:spcAft>
                <a:spcPts val="800"/>
              </a:spcAft>
            </a:pPr>
            <a:endParaRPr lang="ar-EG" sz="1800" dirty="0">
              <a:latin typeface="Calibri" panose="020F0502020204030204" pitchFamily="34" charset="0"/>
              <a:ea typeface="Calibri" panose="020F0502020204030204" pitchFamily="34" charset="0"/>
              <a:cs typeface="Calibri" panose="020F0502020204030204" pitchFamily="34" charset="0"/>
            </a:endParaRPr>
          </a:p>
          <a:p>
            <a:pPr algn="just" rtl="1">
              <a:lnSpc>
                <a:spcPct val="150000"/>
              </a:lnSpc>
              <a:spcAft>
                <a:spcPts val="800"/>
              </a:spcAft>
            </a:pPr>
            <a:endParaRPr lang="en-GB" sz="1800" dirty="0">
              <a:effectLst/>
              <a:latin typeface="Calibri" panose="020F0502020204030204" pitchFamily="34" charset="0"/>
              <a:ea typeface="Calibri" panose="020F0502020204030204" pitchFamily="34" charset="0"/>
            </a:endParaRPr>
          </a:p>
          <a:p>
            <a:pPr marL="0" lvl="0" indent="0" algn="just" rtl="1">
              <a:lnSpc>
                <a:spcPct val="150000"/>
              </a:lnSpc>
              <a:spcAft>
                <a:spcPts val="800"/>
              </a:spcAft>
              <a:buNone/>
            </a:pPr>
            <a:endParaRPr lang="ar-EG"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lvl="0" algn="just" rtl="1">
              <a:lnSpc>
                <a:spcPct val="150000"/>
              </a:lnSpc>
              <a:spcAft>
                <a:spcPts val="800"/>
              </a:spcAft>
            </a:pPr>
            <a:endParaRPr lang="ar-EG"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lvl="0" algn="r" rtl="1">
              <a:lnSpc>
                <a:spcPct val="150000"/>
              </a:lnSpc>
              <a:spcAft>
                <a:spcPts val="80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9191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494CFE-24B4-3205-4C01-EC86470FE29E}"/>
              </a:ext>
            </a:extLst>
          </p:cNvPr>
          <p:cNvSpPr>
            <a:spLocks noGrp="1"/>
          </p:cNvSpPr>
          <p:nvPr>
            <p:ph idx="1"/>
          </p:nvPr>
        </p:nvSpPr>
        <p:spPr/>
        <p:txBody>
          <a:bodyPr/>
          <a:lstStyle/>
          <a:p>
            <a:pPr algn="ctr"/>
            <a:endParaRPr lang="ar-EG" sz="8000" dirty="0"/>
          </a:p>
          <a:p>
            <a:pPr marL="0" indent="0" algn="ctr">
              <a:buNone/>
            </a:pPr>
            <a:r>
              <a:rPr lang="ar-EG" sz="8000" dirty="0"/>
              <a:t>شكرًا</a:t>
            </a:r>
          </a:p>
          <a:p>
            <a:pPr marL="0" indent="0" algn="ctr">
              <a:buNone/>
            </a:pPr>
            <a:endParaRPr lang="en-GB" dirty="0"/>
          </a:p>
        </p:txBody>
      </p:sp>
    </p:spTree>
    <p:extLst>
      <p:ext uri="{BB962C8B-B14F-4D97-AF65-F5344CB8AC3E}">
        <p14:creationId xmlns:p14="http://schemas.microsoft.com/office/powerpoint/2010/main" val="2693453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6D71C-DA02-5FB5-E88F-B7880F88B7DA}"/>
              </a:ext>
            </a:extLst>
          </p:cNvPr>
          <p:cNvSpPr>
            <a:spLocks noGrp="1"/>
          </p:cNvSpPr>
          <p:nvPr>
            <p:ph type="title"/>
          </p:nvPr>
        </p:nvSpPr>
        <p:spPr/>
        <p:txBody>
          <a:bodyPr/>
          <a:lstStyle/>
          <a:p>
            <a:pPr algn="r"/>
            <a:r>
              <a:rPr lang="ar-EG"/>
              <a:t>المحتويات </a:t>
            </a:r>
            <a:endParaRPr lang="en-GB" dirty="0"/>
          </a:p>
        </p:txBody>
      </p:sp>
      <p:graphicFrame>
        <p:nvGraphicFramePr>
          <p:cNvPr id="8" name="Content Placeholder 2">
            <a:extLst>
              <a:ext uri="{FF2B5EF4-FFF2-40B4-BE49-F238E27FC236}">
                <a16:creationId xmlns:a16="http://schemas.microsoft.com/office/drawing/2014/main" id="{39E389ED-6AD7-B8DA-0754-2CCBF2F81966}"/>
              </a:ext>
            </a:extLst>
          </p:cNvPr>
          <p:cNvGraphicFramePr>
            <a:graphicFrameLocks noGrp="1"/>
          </p:cNvGraphicFramePr>
          <p:nvPr>
            <p:ph idx="1"/>
            <p:extLst>
              <p:ext uri="{D42A27DB-BD31-4B8C-83A1-F6EECF244321}">
                <p14:modId xmlns:p14="http://schemas.microsoft.com/office/powerpoint/2010/main" val="424831330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179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F5A5C-4351-4747-E5DA-956C4569A29B}"/>
              </a:ext>
            </a:extLst>
          </p:cNvPr>
          <p:cNvSpPr>
            <a:spLocks noGrp="1"/>
          </p:cNvSpPr>
          <p:nvPr>
            <p:ph type="title"/>
          </p:nvPr>
        </p:nvSpPr>
        <p:spPr/>
        <p:txBody>
          <a:bodyPr/>
          <a:lstStyle/>
          <a:p>
            <a:pPr algn="r"/>
            <a:r>
              <a:rPr lang="ar-EG" dirty="0"/>
              <a:t> مقدمة:</a:t>
            </a:r>
            <a:endParaRPr lang="en-GB" dirty="0"/>
          </a:p>
        </p:txBody>
      </p:sp>
      <p:sp>
        <p:nvSpPr>
          <p:cNvPr id="3" name="Content Placeholder 2">
            <a:extLst>
              <a:ext uri="{FF2B5EF4-FFF2-40B4-BE49-F238E27FC236}">
                <a16:creationId xmlns:a16="http://schemas.microsoft.com/office/drawing/2014/main" id="{38528187-5EB0-C8BC-B564-51E5D5F718A6}"/>
              </a:ext>
            </a:extLst>
          </p:cNvPr>
          <p:cNvSpPr>
            <a:spLocks noGrp="1"/>
          </p:cNvSpPr>
          <p:nvPr>
            <p:ph idx="1"/>
          </p:nvPr>
        </p:nvSpPr>
        <p:spPr/>
        <p:txBody>
          <a:bodyPr>
            <a:normAutofit fontScale="92500" lnSpcReduction="10000"/>
          </a:bodyPr>
          <a:lstStyle/>
          <a:p>
            <a:pPr algn="just" rtl="1">
              <a:lnSpc>
                <a:spcPct val="150000"/>
              </a:lnSpc>
              <a:spcAft>
                <a:spcPts val="800"/>
              </a:spcAft>
            </a:pPr>
            <a:r>
              <a:rPr lang="ar-SA" sz="1800" dirty="0">
                <a:effectLst/>
                <a:latin typeface="Calibri" panose="020F0502020204030204" pitchFamily="34" charset="0"/>
                <a:ea typeface="Calibri" panose="020F0502020204030204" pitchFamily="34" charset="0"/>
                <a:cs typeface="Calibri" panose="020F0502020204030204" pitchFamily="34" charset="0"/>
              </a:rPr>
              <a:t>شهدت المنطقة العربية خلال العقدين الماضيين العديد من التغيرات الاقتصادية، والاجتماعية، والثقافية، والسياسية التي ألقت بظلالها على حياة المواطن العربي ومن ثم وفهمه لذاته وللأخر. وبما أث</a:t>
            </a:r>
            <a:r>
              <a:rPr lang="en-GB" sz="1800" dirty="0" err="1">
                <a:effectLst/>
                <a:latin typeface="Calibri" panose="020F0502020204030204" pitchFamily="34" charset="0"/>
                <a:ea typeface="Calibri" panose="020F0502020204030204" pitchFamily="34" charset="0"/>
                <a:cs typeface="Calibri" panose="020F0502020204030204" pitchFamily="34" charset="0"/>
              </a:rPr>
              <a:t>َّ</a:t>
            </a:r>
            <a:r>
              <a:rPr lang="ar-SA" sz="1800" dirty="0">
                <a:effectLst/>
                <a:latin typeface="Calibri" panose="020F0502020204030204" pitchFamily="34" charset="0"/>
                <a:ea typeface="Calibri" panose="020F0502020204030204" pitchFamily="34" charset="0"/>
                <a:cs typeface="Calibri" panose="020F0502020204030204" pitchFamily="34" charset="0"/>
              </a:rPr>
              <a:t>ر أيضًا على وعيه بتاريخه، وواقعه.  وبما سيؤثر على قدرته على رسم مستقبله؛ لأن افتقاد البوصلة والوعي بالذات والآخر يؤثر على قدرة الفرد، والمجتمع على إدراك طبيعة التحديات التي يواجها. </a:t>
            </a:r>
            <a:endParaRPr lang="en-GB" sz="1800" dirty="0">
              <a:effectLst/>
              <a:latin typeface="Calibri" panose="020F0502020204030204" pitchFamily="34" charset="0"/>
              <a:ea typeface="Calibri" panose="020F0502020204030204" pitchFamily="34" charset="0"/>
            </a:endParaRPr>
          </a:p>
          <a:p>
            <a:pPr algn="just" rtl="1">
              <a:lnSpc>
                <a:spcPct val="150000"/>
              </a:lnSpc>
              <a:spcAft>
                <a:spcPts val="800"/>
              </a:spcAft>
            </a:pPr>
            <a:r>
              <a:rPr lang="ar-SA" sz="1800" dirty="0">
                <a:effectLst/>
                <a:latin typeface="Calibri" panose="020F0502020204030204" pitchFamily="34" charset="0"/>
                <a:ea typeface="Calibri" panose="020F0502020204030204" pitchFamily="34" charset="0"/>
                <a:cs typeface="Calibri" panose="020F0502020204030204" pitchFamily="34" charset="0"/>
              </a:rPr>
              <a:t> ولم تكن الأسرة باعتبارها النواة الأولى للمجتمعات بمنأى عن تلك التغيرات العاصفة؛ إذ أن التغيرات سالفة الذكر لم تؤد إلى تغير معنى الأسرة فحسب، ولكنها أيضًا أث</a:t>
            </a:r>
            <a:r>
              <a:rPr lang="en-GB" sz="1800" dirty="0" err="1">
                <a:effectLst/>
                <a:latin typeface="Calibri" panose="020F0502020204030204" pitchFamily="34" charset="0"/>
                <a:ea typeface="Calibri" panose="020F0502020204030204" pitchFamily="34" charset="0"/>
                <a:cs typeface="Calibri" panose="020F0502020204030204" pitchFamily="34" charset="0"/>
              </a:rPr>
              <a:t>َّ</a:t>
            </a:r>
            <a:r>
              <a:rPr lang="ar-SA" sz="1800" dirty="0">
                <a:effectLst/>
                <a:latin typeface="Calibri" panose="020F0502020204030204" pitchFamily="34" charset="0"/>
                <a:ea typeface="Calibri" panose="020F0502020204030204" pitchFamily="34" charset="0"/>
                <a:cs typeface="Calibri" panose="020F0502020204030204" pitchFamily="34" charset="0"/>
              </a:rPr>
              <a:t>رت على أهميتها بتصاعد دعوات الفردانية، واللا إنجابية، وحب الذات، والشذوذ الجنسي. وهي دعوات دخيلة على الثقافة العربية، ولا تتناسب مع بنيتها الاجتماعية، والثقافية، وتعاليم الديانات السماوية، وبما يخالف الفطرة السليمة. </a:t>
            </a:r>
            <a:endParaRPr lang="en-GB" sz="1800" dirty="0">
              <a:effectLst/>
              <a:latin typeface="Calibri" panose="020F0502020204030204" pitchFamily="34" charset="0"/>
              <a:ea typeface="Calibri" panose="020F0502020204030204" pitchFamily="34" charset="0"/>
            </a:endParaRPr>
          </a:p>
          <a:p>
            <a:pPr algn="just" rtl="1">
              <a:lnSpc>
                <a:spcPct val="150000"/>
              </a:lnSpc>
              <a:spcAft>
                <a:spcPts val="800"/>
              </a:spcAft>
            </a:pPr>
            <a:r>
              <a:rPr lang="ar-SA" sz="1800" dirty="0">
                <a:effectLst/>
                <a:latin typeface="Calibri" panose="020F0502020204030204" pitchFamily="34" charset="0"/>
                <a:ea typeface="Calibri" panose="020F0502020204030204" pitchFamily="34" charset="0"/>
                <a:cs typeface="Calibri" panose="020F0502020204030204" pitchFamily="34" charset="0"/>
              </a:rPr>
              <a:t>ومع تنوع التحديات التي تواجه المنطقة العربية بين تحديات سياسية، واقتصادية، واجتماعية، وبيئية، وثقافية، تظهر أهمية تعزيز دور الأسرة باعتبارها النواة الأساسية للمجتمع، وحائط الصد الأساسي في مواجهة الأزمات والكوارث؛ إذ لا يمكن تحقيق الصمود أو المنعة في أي مجتمع دون الاهتمام بالأسرة باعتبارها ملجأ الإنسان الأول. </a:t>
            </a:r>
            <a:r>
              <a:rPr lang="ar-EG" sz="1800" dirty="0">
                <a:effectLst/>
                <a:latin typeface="Calibri" panose="020F0502020204030204" pitchFamily="34" charset="0"/>
                <a:ea typeface="Calibri" panose="020F0502020204030204" pitchFamily="34" charset="0"/>
                <a:cs typeface="Calibri" panose="020F0502020204030204" pitchFamily="34" charset="0"/>
              </a:rPr>
              <a:t>وباعتبارها ال</a:t>
            </a:r>
            <a:r>
              <a:rPr lang="ar-SA" sz="1800" dirty="0">
                <a:effectLst/>
                <a:latin typeface="Calibri" panose="020F0502020204030204" pitchFamily="34" charset="0"/>
                <a:ea typeface="Calibri" panose="020F0502020204030204" pitchFamily="34" charset="0"/>
                <a:cs typeface="Calibri" panose="020F0502020204030204" pitchFamily="34" charset="0"/>
              </a:rPr>
              <a:t>نواة </a:t>
            </a:r>
            <a:r>
              <a:rPr lang="ar-EG" sz="1800" dirty="0">
                <a:effectLst/>
                <a:latin typeface="Calibri" panose="020F0502020204030204" pitchFamily="34" charset="0"/>
                <a:ea typeface="Calibri" panose="020F0502020204030204" pitchFamily="34" charset="0"/>
                <a:cs typeface="Calibri" panose="020F0502020204030204" pitchFamily="34" charset="0"/>
              </a:rPr>
              <a:t>ال</a:t>
            </a:r>
            <a:r>
              <a:rPr lang="ar-SA" sz="1800" dirty="0">
                <a:effectLst/>
                <a:latin typeface="Calibri" panose="020F0502020204030204" pitchFamily="34" charset="0"/>
                <a:ea typeface="Calibri" panose="020F0502020204030204" pitchFamily="34" charset="0"/>
                <a:cs typeface="Calibri" panose="020F0502020204030204" pitchFamily="34" charset="0"/>
              </a:rPr>
              <a:t>أساسية لتحقيق التنمية البشرية المستدامة التي لم تعد تقتصر فقط على الأبعاد الخاصة برفاهة الفرد، وإنما تجاوزت ذلك أيضًا إلى التأهيل النفسي للصمود أمام الصدمات والأزمات بشتى أنواعها.  </a:t>
            </a:r>
            <a:endParaRPr lang="en-GB" sz="1800" dirty="0">
              <a:effectLst/>
              <a:latin typeface="Calibri" panose="020F0502020204030204" pitchFamily="34" charset="0"/>
              <a:ea typeface="Calibri" panose="020F0502020204030204" pitchFamily="34" charset="0"/>
            </a:endParaRPr>
          </a:p>
          <a:p>
            <a:pPr algn="just" rtl="1">
              <a:lnSpc>
                <a:spcPct val="150000"/>
              </a:lnSpc>
              <a:spcAft>
                <a:spcPts val="800"/>
              </a:spcAft>
            </a:pPr>
            <a:endParaRPr lang="en-GB" dirty="0"/>
          </a:p>
        </p:txBody>
      </p:sp>
    </p:spTree>
    <p:extLst>
      <p:ext uri="{BB962C8B-B14F-4D97-AF65-F5344CB8AC3E}">
        <p14:creationId xmlns:p14="http://schemas.microsoft.com/office/powerpoint/2010/main" val="592172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B39281-6EB3-B3DE-F2F3-2A838F41E3A0}"/>
              </a:ext>
            </a:extLst>
          </p:cNvPr>
          <p:cNvSpPr>
            <a:spLocks noGrp="1"/>
          </p:cNvSpPr>
          <p:nvPr>
            <p:ph type="title"/>
          </p:nvPr>
        </p:nvSpPr>
        <p:spPr>
          <a:xfrm>
            <a:off x="838200" y="365125"/>
            <a:ext cx="10515600" cy="1325563"/>
          </a:xfrm>
        </p:spPr>
        <p:txBody>
          <a:bodyPr>
            <a:normAutofit/>
          </a:bodyPr>
          <a:lstStyle/>
          <a:p>
            <a:pPr algn="r" rtl="1"/>
            <a:r>
              <a:rPr lang="ar-EG" sz="5400" dirty="0"/>
              <a:t>منهجية وأدوات الدراسة: </a:t>
            </a:r>
            <a:endParaRPr lang="en-GB" sz="54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DF1E40-A40F-6F27-FEFC-1FC389704931}"/>
              </a:ext>
            </a:extLst>
          </p:cNvPr>
          <p:cNvSpPr>
            <a:spLocks noGrp="1"/>
          </p:cNvSpPr>
          <p:nvPr>
            <p:ph idx="1"/>
          </p:nvPr>
        </p:nvSpPr>
        <p:spPr>
          <a:xfrm>
            <a:off x="838200" y="1929384"/>
            <a:ext cx="10515600" cy="4251960"/>
          </a:xfrm>
        </p:spPr>
        <p:txBody>
          <a:bodyPr>
            <a:normAutofit/>
          </a:bodyPr>
          <a:lstStyle/>
          <a:p>
            <a:pPr marL="3657600" lvl="8" indent="0" rtl="1">
              <a:buNone/>
            </a:pPr>
            <a:r>
              <a:rPr lang="ar-EG" sz="2200" dirty="0"/>
              <a:t> </a:t>
            </a:r>
          </a:p>
          <a:p>
            <a:pPr marL="342900" lvl="0" indent="-342900" algn="just" rtl="1">
              <a:lnSpc>
                <a:spcPct val="150000"/>
              </a:lnSpc>
              <a:spcAft>
                <a:spcPts val="800"/>
              </a:spcAft>
              <a:buFont typeface="Arial" panose="020B0604020202020204" pitchFamily="34" charset="0"/>
              <a:buChar char="⮚"/>
            </a:pPr>
            <a:r>
              <a:rPr lang="en-GB" sz="1800" dirty="0">
                <a:solidFill>
                  <a:srgbClr val="000000"/>
                </a:solidFill>
                <a:effectLst/>
                <a:latin typeface="Calibri" panose="020F0502020204030204" pitchFamily="34" charset="0"/>
                <a:ea typeface="Noto Sans Symbols"/>
                <a:cs typeface="Calibri" panose="020F0502020204030204" pitchFamily="34" charset="0"/>
              </a:rPr>
              <a:t> </a:t>
            </a:r>
            <a:r>
              <a:rPr lang="ar-EG" sz="1800" dirty="0">
                <a:solidFill>
                  <a:srgbClr val="000000"/>
                </a:solidFill>
                <a:effectLst/>
                <a:latin typeface="Calibri" panose="020F0502020204030204" pitchFamily="34" charset="0"/>
                <a:ea typeface="Noto Sans Symbols"/>
                <a:cs typeface="Calibri" panose="020F0502020204030204" pitchFamily="34" charset="0"/>
              </a:rPr>
              <a:t>تهدف الدراسة إلى </a:t>
            </a:r>
            <a:r>
              <a:rPr lang="ar-SA" sz="1800" dirty="0">
                <a:solidFill>
                  <a:srgbClr val="000000"/>
                </a:solidFill>
                <a:effectLst/>
                <a:latin typeface="Calibri" panose="020F0502020204030204" pitchFamily="34" charset="0"/>
                <a:ea typeface="Noto Sans Symbols"/>
                <a:cs typeface="Calibri" panose="020F0502020204030204" pitchFamily="34" charset="0"/>
              </a:rPr>
              <a:t>تحديد أهم التحديات الراهنة للتمسك بالفهم الأصيل لمعنى الأسرة وأهميته</a:t>
            </a:r>
            <a:r>
              <a:rPr lang="ar-EG" sz="1800" dirty="0">
                <a:solidFill>
                  <a:srgbClr val="000000"/>
                </a:solidFill>
                <a:effectLst/>
                <a:latin typeface="Calibri" panose="020F0502020204030204" pitchFamily="34" charset="0"/>
                <a:ea typeface="Noto Sans Symbols"/>
                <a:cs typeface="Calibri" panose="020F0502020204030204" pitchFamily="34" charset="0"/>
              </a:rPr>
              <a:t>ا</a:t>
            </a:r>
            <a:r>
              <a:rPr lang="ar-SA" sz="1800" dirty="0">
                <a:solidFill>
                  <a:srgbClr val="000000"/>
                </a:solidFill>
                <a:effectLst/>
                <a:latin typeface="Calibri" panose="020F0502020204030204" pitchFamily="34" charset="0"/>
                <a:ea typeface="Noto Sans Symbols"/>
                <a:cs typeface="Calibri" panose="020F0502020204030204" pitchFamily="34" charset="0"/>
              </a:rPr>
              <a:t> في ضوء تنامي الضغوط الدولية</a:t>
            </a:r>
            <a:r>
              <a:rPr lang="ar-EG" sz="1800" dirty="0">
                <a:solidFill>
                  <a:srgbClr val="000000"/>
                </a:solidFill>
                <a:latin typeface="Calibri" panose="020F0502020204030204" pitchFamily="34" charset="0"/>
                <a:ea typeface="Noto Sans Symbols"/>
                <a:cs typeface="Calibri" panose="020F0502020204030204" pitchFamily="34" charset="0"/>
              </a:rPr>
              <a:t>، منها </a:t>
            </a:r>
            <a:r>
              <a:rPr lang="ar-SA" sz="1800" dirty="0">
                <a:solidFill>
                  <a:srgbClr val="000000"/>
                </a:solidFill>
                <a:effectLst/>
                <a:latin typeface="Calibri" panose="020F0502020204030204" pitchFamily="34" charset="0"/>
                <a:ea typeface="Noto Sans Symbols"/>
                <a:cs typeface="Calibri" panose="020F0502020204030204" pitchFamily="34" charset="0"/>
              </a:rPr>
              <a:t> المطالبة بالاعتراف بحقوق المثليين أو تبني معنى مغاير للجندر ثنائي النوع (ذكر-أنثى).</a:t>
            </a:r>
            <a:endParaRPr lang="en-GB" sz="1800" dirty="0">
              <a:effectLst/>
              <a:latin typeface="Noto Sans Symbols"/>
              <a:ea typeface="Noto Sans Symbols"/>
              <a:cs typeface="Noto Sans Symbols"/>
            </a:endParaRPr>
          </a:p>
          <a:p>
            <a:pPr algn="r" rtl="1">
              <a:lnSpc>
                <a:spcPct val="150000"/>
              </a:lnSpc>
              <a:spcAft>
                <a:spcPts val="800"/>
              </a:spcAft>
            </a:pPr>
            <a:r>
              <a:rPr lang="ar-SA" sz="1800" dirty="0">
                <a:effectLst/>
                <a:latin typeface="Calibri" panose="020F0502020204030204" pitchFamily="34" charset="0"/>
                <a:ea typeface="Calibri" panose="020F0502020204030204" pitchFamily="34" charset="0"/>
                <a:cs typeface="Calibri" panose="020F0502020204030204" pitchFamily="34" charset="0"/>
              </a:rPr>
              <a:t>تعتمد الدراسة على الأسلوب الكيفي التحليلي</a:t>
            </a:r>
            <a:r>
              <a:rPr lang="en-GB" sz="1800" dirty="0">
                <a:effectLst/>
                <a:latin typeface="Calibri" panose="020F0502020204030204" pitchFamily="34" charset="0"/>
                <a:ea typeface="Calibri" panose="020F0502020204030204" pitchFamily="34" charset="0"/>
                <a:cs typeface="Calibri" panose="020F0502020204030204" pitchFamily="34" charset="0"/>
              </a:rPr>
              <a:t>، </a:t>
            </a:r>
            <a:r>
              <a:rPr lang="ar-SA" sz="1800" dirty="0">
                <a:effectLst/>
                <a:latin typeface="Calibri" panose="020F0502020204030204" pitchFamily="34" charset="0"/>
                <a:ea typeface="Calibri" panose="020F0502020204030204" pitchFamily="34" charset="0"/>
                <a:cs typeface="Calibri" panose="020F0502020204030204" pitchFamily="34" charset="0"/>
              </a:rPr>
              <a:t>كما تعتمد الدراسة على مجموعة من المقتربات المنهجية </a:t>
            </a:r>
            <a:r>
              <a:rPr lang="ar-EG" sz="1800" dirty="0">
                <a:effectLst/>
                <a:latin typeface="Calibri" panose="020F0502020204030204" pitchFamily="34" charset="0"/>
                <a:ea typeface="Calibri" panose="020F0502020204030204" pitchFamily="34" charset="0"/>
                <a:cs typeface="Calibri" panose="020F0502020204030204" pitchFamily="34" charset="0"/>
              </a:rPr>
              <a:t>منها على سبيل المثال  </a:t>
            </a:r>
            <a:r>
              <a:rPr lang="ar-SA" sz="1800" dirty="0">
                <a:solidFill>
                  <a:srgbClr val="000000"/>
                </a:solidFill>
                <a:effectLst/>
                <a:latin typeface="Calibri" panose="020F0502020204030204" pitchFamily="34" charset="0"/>
                <a:ea typeface="Noto Sans Symbols"/>
                <a:cs typeface="Calibri" panose="020F0502020204030204" pitchFamily="34" charset="0"/>
              </a:rPr>
              <a:t>مقترب تحليل السياق</a:t>
            </a:r>
            <a:r>
              <a:rPr lang="en-GB" sz="1800" b="1" dirty="0">
                <a:solidFill>
                  <a:srgbClr val="000000"/>
                </a:solidFill>
                <a:effectLst/>
                <a:latin typeface="Calibri" panose="020F0502020204030204" pitchFamily="34" charset="0"/>
                <a:ea typeface="Noto Sans Symbols"/>
                <a:cs typeface="Calibri" panose="020F0502020204030204" pitchFamily="34" charset="0"/>
              </a:rPr>
              <a:t>Approach Context Analysis</a:t>
            </a:r>
            <a:r>
              <a:rPr lang="ar-EG" sz="1800" b="1" dirty="0">
                <a:solidFill>
                  <a:srgbClr val="000000"/>
                </a:solidFill>
                <a:effectLst/>
                <a:latin typeface="Calibri" panose="020F0502020204030204" pitchFamily="34" charset="0"/>
                <a:ea typeface="Noto Sans Symbols"/>
                <a:cs typeface="Calibri" panose="020F0502020204030204" pitchFamily="34" charset="0"/>
              </a:rPr>
              <a:t>.</a:t>
            </a:r>
          </a:p>
          <a:p>
            <a:pPr algn="r" rtl="1">
              <a:lnSpc>
                <a:spcPct val="150000"/>
              </a:lnSpc>
              <a:spcAft>
                <a:spcPts val="800"/>
              </a:spcAft>
            </a:pPr>
            <a:r>
              <a:rPr lang="ar-EG" sz="1800" dirty="0">
                <a:solidFill>
                  <a:srgbClr val="000000"/>
                </a:solidFill>
                <a:latin typeface="Calibri" panose="020F0502020204030204" pitchFamily="34" charset="0"/>
                <a:ea typeface="Noto Sans Symbols"/>
                <a:cs typeface="Calibri" panose="020F0502020204030204" pitchFamily="34" charset="0"/>
              </a:rPr>
              <a:t>اعتمدت الدراسة على مجموعة من أدوات جمع البيانات، منها: استمارة استبيان موجهة </a:t>
            </a:r>
            <a:r>
              <a:rPr lang="ar-EG" sz="1800" dirty="0" err="1">
                <a:solidFill>
                  <a:srgbClr val="000000"/>
                </a:solidFill>
                <a:latin typeface="Calibri" panose="020F0502020204030204" pitchFamily="34" charset="0"/>
                <a:ea typeface="Noto Sans Symbols"/>
                <a:cs typeface="Calibri" panose="020F0502020204030204" pitchFamily="34" charset="0"/>
              </a:rPr>
              <a:t>لمندوبيات</a:t>
            </a:r>
            <a:r>
              <a:rPr lang="ar-EG" sz="1800" dirty="0">
                <a:solidFill>
                  <a:srgbClr val="000000"/>
                </a:solidFill>
                <a:latin typeface="Calibri" panose="020F0502020204030204" pitchFamily="34" charset="0"/>
                <a:ea typeface="Noto Sans Symbols"/>
                <a:cs typeface="Calibri" panose="020F0502020204030204" pitchFamily="34" charset="0"/>
              </a:rPr>
              <a:t> الدول العربية للتعرف على التشريعات والقوانين، والاستراتيجيات الوطنية والبرامج المنفذة على الأرض. واستمارة تحليل مضمون للمحتوى الدرامي المقدم وطريقة تناوله لقضايا الأسرة. كما اعتمدت الدراسة أيضًا على المسح المكتبي للأدبيات السابقة.</a:t>
            </a:r>
            <a:endParaRPr lang="en-GB" sz="1800" dirty="0">
              <a:effectLst/>
              <a:latin typeface="Noto Sans Symbols"/>
              <a:ea typeface="Noto Sans Symbols"/>
              <a:cs typeface="Noto Sans Symbols"/>
            </a:endParaRPr>
          </a:p>
          <a:p>
            <a:pPr marL="0" indent="0" algn="r" rtl="1">
              <a:buNone/>
            </a:pPr>
            <a:endParaRPr lang="en-GB" sz="2200" dirty="0"/>
          </a:p>
        </p:txBody>
      </p:sp>
    </p:spTree>
    <p:extLst>
      <p:ext uri="{BB962C8B-B14F-4D97-AF65-F5344CB8AC3E}">
        <p14:creationId xmlns:p14="http://schemas.microsoft.com/office/powerpoint/2010/main" val="2666009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99FFB8-38CF-C82D-17A1-7983205234FB}"/>
              </a:ext>
            </a:extLst>
          </p:cNvPr>
          <p:cNvSpPr>
            <a:spLocks noGrp="1"/>
          </p:cNvSpPr>
          <p:nvPr>
            <p:ph type="title"/>
          </p:nvPr>
        </p:nvSpPr>
        <p:spPr>
          <a:xfrm>
            <a:off x="838200" y="365125"/>
            <a:ext cx="10515600" cy="1325563"/>
          </a:xfrm>
        </p:spPr>
        <p:txBody>
          <a:bodyPr>
            <a:normAutofit/>
          </a:bodyPr>
          <a:lstStyle/>
          <a:p>
            <a:pPr algn="r" rtl="1"/>
            <a:br>
              <a:rPr lang="ar-EG" sz="2600" dirty="0"/>
            </a:br>
            <a:r>
              <a:rPr lang="ar-EG" sz="3200" b="1" dirty="0"/>
              <a:t>أبرز التحديات التي تواجه ثوابت الأسرة العربية:</a:t>
            </a:r>
            <a:br>
              <a:rPr lang="en-GB" sz="2600" dirty="0"/>
            </a:br>
            <a:endParaRPr lang="en-GB" sz="26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D24244D-8BB9-3223-4BA9-FB51E73C84FD}"/>
              </a:ext>
            </a:extLst>
          </p:cNvPr>
          <p:cNvSpPr>
            <a:spLocks noGrp="1"/>
          </p:cNvSpPr>
          <p:nvPr>
            <p:ph idx="1"/>
          </p:nvPr>
        </p:nvSpPr>
        <p:spPr>
          <a:xfrm>
            <a:off x="838200" y="1929384"/>
            <a:ext cx="10515600" cy="4251960"/>
          </a:xfrm>
        </p:spPr>
        <p:txBody>
          <a:bodyPr>
            <a:normAutofit/>
          </a:bodyPr>
          <a:lstStyle/>
          <a:p>
            <a:pPr marL="0" indent="0" rtl="1">
              <a:buNone/>
            </a:pPr>
            <a:endParaRPr lang="ar-EG" sz="2200" dirty="0">
              <a:latin typeface="Calibri" panose="020F0502020204030204" pitchFamily="34" charset="0"/>
              <a:ea typeface="Calibri" panose="020F0502020204030204" pitchFamily="34" charset="0"/>
              <a:cs typeface="Calibri" panose="020F0502020204030204" pitchFamily="34" charset="0"/>
            </a:endParaRPr>
          </a:p>
          <a:p>
            <a:pPr algn="r" rtl="1"/>
            <a:r>
              <a:rPr lang="ar-SA" dirty="0">
                <a:effectLst/>
                <a:latin typeface="Calibri" panose="020F0502020204030204" pitchFamily="34" charset="0"/>
                <a:ea typeface="Calibri" panose="020F0502020204030204" pitchFamily="34" charset="0"/>
                <a:cs typeface="Calibri" panose="020F0502020204030204" pitchFamily="34" charset="0"/>
              </a:rPr>
              <a:t>زيادة معدلات الفقر في بعض البلدان العربية</a:t>
            </a:r>
            <a:r>
              <a:rPr lang="ar-EG" dirty="0">
                <a:effectLst/>
                <a:latin typeface="Calibri" panose="020F0502020204030204" pitchFamily="34" charset="0"/>
                <a:ea typeface="Calibri" panose="020F0502020204030204" pitchFamily="34" charset="0"/>
                <a:cs typeface="Calibri" panose="020F0502020204030204" pitchFamily="34" charset="0"/>
              </a:rPr>
              <a:t>.</a:t>
            </a:r>
            <a:endParaRPr lang="en-GB" dirty="0">
              <a:effectLst/>
              <a:latin typeface="Calibri" panose="020F0502020204030204" pitchFamily="34" charset="0"/>
              <a:ea typeface="Calibri" panose="020F0502020204030204" pitchFamily="34" charset="0"/>
              <a:cs typeface="Calibri" panose="020F0502020204030204" pitchFamily="34" charset="0"/>
            </a:endParaRPr>
          </a:p>
          <a:p>
            <a:pPr algn="r" rtl="1"/>
            <a:r>
              <a:rPr lang="ar-EG" dirty="0">
                <a:effectLst/>
                <a:latin typeface="Calibri" panose="020F0502020204030204" pitchFamily="34" charset="0"/>
                <a:ea typeface="Calibri" panose="020F0502020204030204" pitchFamily="34" charset="0"/>
                <a:cs typeface="Calibri" panose="020F0502020204030204" pitchFamily="34" charset="0"/>
              </a:rPr>
              <a:t>اللامساواة متعددة ال</a:t>
            </a:r>
            <a:r>
              <a:rPr lang="ar-EG" dirty="0">
                <a:latin typeface="Calibri" panose="020F0502020204030204" pitchFamily="34" charset="0"/>
                <a:ea typeface="Calibri" panose="020F0502020204030204" pitchFamily="34" charset="0"/>
                <a:cs typeface="Calibri" panose="020F0502020204030204" pitchFamily="34" charset="0"/>
              </a:rPr>
              <a:t>أبعاد.( اللامساواة بين الشباب خاصة)</a:t>
            </a:r>
            <a:endParaRPr lang="en-GB" dirty="0">
              <a:effectLst/>
              <a:latin typeface="Calibri" panose="020F0502020204030204" pitchFamily="34" charset="0"/>
              <a:ea typeface="Calibri" panose="020F0502020204030204" pitchFamily="34" charset="0"/>
            </a:endParaRPr>
          </a:p>
          <a:p>
            <a:pPr algn="r" rtl="1"/>
            <a:r>
              <a:rPr lang="ar-SA" dirty="0">
                <a:effectLst/>
                <a:latin typeface="Calibri" panose="020F0502020204030204" pitchFamily="34" charset="0"/>
                <a:ea typeface="Calibri" panose="020F0502020204030204" pitchFamily="34" charset="0"/>
                <a:cs typeface="Calibri" panose="020F0502020204030204" pitchFamily="34" charset="0"/>
              </a:rPr>
              <a:t>غياب الأمن الغذائي في أغلب دول المنطقة العربية</a:t>
            </a:r>
            <a:r>
              <a:rPr lang="ar-EG" dirty="0">
                <a:effectLst/>
                <a:latin typeface="Calibri" panose="020F0502020204030204" pitchFamily="34" charset="0"/>
                <a:ea typeface="Calibri" panose="020F0502020204030204" pitchFamily="34" charset="0"/>
                <a:cs typeface="Calibri" panose="020F0502020204030204" pitchFamily="34" charset="0"/>
              </a:rPr>
              <a:t>.</a:t>
            </a:r>
            <a:endParaRPr lang="en-GB" dirty="0">
              <a:effectLst/>
              <a:latin typeface="Calibri" panose="020F0502020204030204" pitchFamily="34" charset="0"/>
              <a:ea typeface="Calibri" panose="020F0502020204030204" pitchFamily="34" charset="0"/>
            </a:endParaRPr>
          </a:p>
          <a:p>
            <a:pPr algn="r" rtl="1"/>
            <a:r>
              <a:rPr lang="ar-SA" dirty="0">
                <a:effectLst/>
                <a:latin typeface="Calibri" panose="020F0502020204030204" pitchFamily="34" charset="0"/>
                <a:ea typeface="Calibri" panose="020F0502020204030204" pitchFamily="34" charset="0"/>
                <a:cs typeface="Calibri" panose="020F0502020204030204" pitchFamily="34" charset="0"/>
              </a:rPr>
              <a:t>النزوح واللجوء وأثرهما على كيان الأسرة</a:t>
            </a:r>
            <a:r>
              <a:rPr lang="ar-EG" dirty="0">
                <a:effectLst/>
                <a:latin typeface="Calibri" panose="020F0502020204030204" pitchFamily="34" charset="0"/>
                <a:ea typeface="Calibri" panose="020F0502020204030204" pitchFamily="34" charset="0"/>
                <a:cs typeface="Calibri" panose="020F0502020204030204" pitchFamily="34" charset="0"/>
              </a:rPr>
              <a:t>.</a:t>
            </a:r>
          </a:p>
          <a:p>
            <a:pPr algn="r" rtl="1"/>
            <a:r>
              <a:rPr lang="ar-SA" dirty="0">
                <a:effectLst/>
                <a:latin typeface="Calibri" panose="020F0502020204030204" pitchFamily="34" charset="0"/>
                <a:ea typeface="Calibri" panose="020F0502020204030204" pitchFamily="34" charset="0"/>
                <a:cs typeface="Calibri" panose="020F0502020204030204" pitchFamily="34" charset="0"/>
              </a:rPr>
              <a:t>ارتفاع معدلات الطلاق في بعض الدول العربية</a:t>
            </a:r>
            <a:r>
              <a:rPr lang="ar-EG" dirty="0">
                <a:effectLst/>
                <a:latin typeface="Calibri" panose="020F0502020204030204" pitchFamily="34" charset="0"/>
                <a:ea typeface="Calibri" panose="020F0502020204030204" pitchFamily="34" charset="0"/>
                <a:cs typeface="Calibri" panose="020F0502020204030204" pitchFamily="34" charset="0"/>
              </a:rPr>
              <a:t>.</a:t>
            </a:r>
            <a:endParaRPr lang="en-GB" dirty="0">
              <a:effectLst/>
              <a:latin typeface="Calibri" panose="020F0502020204030204" pitchFamily="34" charset="0"/>
              <a:ea typeface="Calibri" panose="020F0502020204030204" pitchFamily="34" charset="0"/>
            </a:endParaRPr>
          </a:p>
          <a:p>
            <a:pPr algn="r" rtl="1"/>
            <a:r>
              <a:rPr lang="ar-SA" dirty="0">
                <a:effectLst/>
                <a:latin typeface="Calibri" panose="020F0502020204030204" pitchFamily="34" charset="0"/>
                <a:ea typeface="Calibri" panose="020F0502020204030204" pitchFamily="34" charset="0"/>
                <a:cs typeface="Calibri" panose="020F0502020204030204" pitchFamily="34" charset="0"/>
              </a:rPr>
              <a:t>التغير في النسق القيمي وفرض معنى مغاير للأسرة والنوع الاجتماعي "الجندر"</a:t>
            </a:r>
            <a:r>
              <a:rPr lang="ar-EG" sz="2200" dirty="0">
                <a:effectLst/>
                <a:latin typeface="Calibri" panose="020F0502020204030204" pitchFamily="34" charset="0"/>
                <a:ea typeface="Calibri" panose="020F0502020204030204" pitchFamily="34" charset="0"/>
                <a:cs typeface="Calibri" panose="020F0502020204030204" pitchFamily="34" charset="0"/>
              </a:rPr>
              <a:t>.</a:t>
            </a:r>
            <a:endParaRPr lang="en-GB" sz="2200" dirty="0">
              <a:effectLst/>
              <a:latin typeface="Calibri" panose="020F0502020204030204" pitchFamily="34" charset="0"/>
              <a:ea typeface="Calibri" panose="020F0502020204030204" pitchFamily="34" charset="0"/>
            </a:endParaRPr>
          </a:p>
          <a:p>
            <a:pPr marL="0" indent="0">
              <a:buNone/>
            </a:pPr>
            <a:endParaRPr lang="en-GB" sz="2200" dirty="0"/>
          </a:p>
        </p:txBody>
      </p:sp>
    </p:spTree>
    <p:extLst>
      <p:ext uri="{BB962C8B-B14F-4D97-AF65-F5344CB8AC3E}">
        <p14:creationId xmlns:p14="http://schemas.microsoft.com/office/powerpoint/2010/main" val="3664495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C0FB1-E53E-97D3-4991-537A8D7310D8}"/>
              </a:ext>
            </a:extLst>
          </p:cNvPr>
          <p:cNvSpPr>
            <a:spLocks noGrp="1"/>
          </p:cNvSpPr>
          <p:nvPr>
            <p:ph type="title"/>
          </p:nvPr>
        </p:nvSpPr>
        <p:spPr/>
        <p:txBody>
          <a:bodyPr/>
          <a:lstStyle/>
          <a:p>
            <a:pPr algn="r"/>
            <a:r>
              <a:rPr lang="ar-EG" dirty="0"/>
              <a:t>التغير في النسق القيمي وفرض معنى مغاير للأسرة: </a:t>
            </a:r>
            <a:endParaRPr lang="en-GB" dirty="0"/>
          </a:p>
        </p:txBody>
      </p:sp>
      <p:sp>
        <p:nvSpPr>
          <p:cNvPr id="3" name="Content Placeholder 2">
            <a:extLst>
              <a:ext uri="{FF2B5EF4-FFF2-40B4-BE49-F238E27FC236}">
                <a16:creationId xmlns:a16="http://schemas.microsoft.com/office/drawing/2014/main" id="{5901DC21-A974-5336-1297-BE536F8CAB80}"/>
              </a:ext>
            </a:extLst>
          </p:cNvPr>
          <p:cNvSpPr>
            <a:spLocks noGrp="1"/>
          </p:cNvSpPr>
          <p:nvPr>
            <p:ph idx="1"/>
          </p:nvPr>
        </p:nvSpPr>
        <p:spPr/>
        <p:txBody>
          <a:bodyPr>
            <a:normAutofit/>
          </a:bodyPr>
          <a:lstStyle/>
          <a:p>
            <a:pPr algn="just" rtl="1">
              <a:lnSpc>
                <a:spcPct val="150000"/>
              </a:lnSpc>
              <a:spcAft>
                <a:spcPts val="800"/>
              </a:spcAft>
            </a:pPr>
            <a:r>
              <a:rPr lang="ar-SA" sz="1800" dirty="0">
                <a:effectLst/>
                <a:latin typeface="Calibri" panose="020F0502020204030204" pitchFamily="34" charset="0"/>
                <a:ea typeface="Calibri" panose="020F0502020204030204" pitchFamily="34" charset="0"/>
                <a:cs typeface="Calibri" panose="020F0502020204030204" pitchFamily="34" charset="0"/>
              </a:rPr>
              <a:t>فرض معنى مغاير لمفهوم "الجندر" وأنه لا يعني ثنائية النوع (رجل/ امرأة)، باعتبار أن الهوية الجندرية غير محصورة في الثنائية الجندرية (وفقًا لما تروج له تلك الجماعات). </a:t>
            </a:r>
            <a:r>
              <a:rPr lang="ar-SA"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وقد اعتمدت تلك الجماعات مفهوم النوع المغاير</a:t>
            </a:r>
            <a:r>
              <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Diverse Gender </a:t>
            </a:r>
            <a:r>
              <a:rPr lang="ar-SA"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ويقصد به الأشخاص الذين يحملون هويات جنسية تتناقض مع النمط السائد في مجتمعاتهم، والذي يقتصر على النمط الثنائي (ذكر/أنثى) باعتباره النمط المتوافق مع معايير مجتمعاتهم. ويشمل هذا التعريف الأفراد الذي لا يضعون أنفسهم داخل التصنيف النوعي السائد على الرغم من امتلاكهم للخصائص البيولوجية لأي من الجنسين، أو ما يطلق عليهم العابرون جنسيًا، ويرفض هؤلاء تصنيف المجتمع لهم وفقًا لصفاتهم التشريحية، والبيولوجية</a:t>
            </a:r>
            <a:r>
              <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GB" sz="1800" dirty="0">
              <a:effectLst/>
              <a:latin typeface="Calibri" panose="020F0502020204030204" pitchFamily="34" charset="0"/>
              <a:ea typeface="Calibri" panose="020F0502020204030204" pitchFamily="34" charset="0"/>
            </a:endParaRPr>
          </a:p>
          <a:p>
            <a:pPr algn="just" rtl="1">
              <a:lnSpc>
                <a:spcPct val="150000"/>
              </a:lnSpc>
              <a:spcAft>
                <a:spcPts val="800"/>
              </a:spcAft>
            </a:pPr>
            <a:r>
              <a:rPr lang="ar-SA" sz="1800" dirty="0">
                <a:effectLst/>
                <a:latin typeface="Calibri" panose="020F0502020204030204" pitchFamily="34" charset="0"/>
                <a:ea typeface="Calibri" panose="020F0502020204030204" pitchFamily="34" charset="0"/>
                <a:cs typeface="Calibri" panose="020F0502020204030204" pitchFamily="34" charset="0"/>
              </a:rPr>
              <a:t>هذا، وقد بدأت جماعات الدفاع عن حقوق " الشواذ أو المثليين" في الضغط على منظمات الأمم المتحدة للاعتراف بالمصطلح الجديد الذي لا يقصر الهوية الجندرية على نوعين، وإنما يجعلها -وفقًا لتصورهم- غير مقصورة على عدد معين من الهويات الجنسية، أو ما يعرف "بالجنس أو النوع </a:t>
            </a:r>
            <a:r>
              <a:rPr lang="ar-EG" sz="1800" dirty="0">
                <a:effectLst/>
                <a:latin typeface="Calibri" panose="020F0502020204030204" pitchFamily="34" charset="0"/>
                <a:ea typeface="Calibri" panose="020F0502020204030204" pitchFamily="34" charset="0"/>
                <a:cs typeface="Calibri" panose="020F0502020204030204" pitchFamily="34" charset="0"/>
              </a:rPr>
              <a:t>الثالث."</a:t>
            </a:r>
            <a:endParaRPr lang="en-GB" sz="800" dirty="0">
              <a:effectLst/>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2486852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56BB2F-797E-1305-479D-0F4B3E4F1A3C}"/>
              </a:ext>
            </a:extLst>
          </p:cNvPr>
          <p:cNvSpPr>
            <a:spLocks noGrp="1"/>
          </p:cNvSpPr>
          <p:nvPr>
            <p:ph type="title"/>
          </p:nvPr>
        </p:nvSpPr>
        <p:spPr>
          <a:xfrm>
            <a:off x="838200" y="365125"/>
            <a:ext cx="10515600" cy="1325563"/>
          </a:xfrm>
        </p:spPr>
        <p:txBody>
          <a:bodyPr>
            <a:normAutofit/>
          </a:bodyPr>
          <a:lstStyle/>
          <a:p>
            <a:pPr algn="r" rtl="1"/>
            <a:r>
              <a:rPr lang="ar-EG" sz="3600" b="1" dirty="0"/>
              <a:t>الجهود الإقليمية لمواجهة تلك التحديات: ( جهود جامعة الدول العربية)</a:t>
            </a:r>
            <a:br>
              <a:rPr lang="en-GB" sz="3400" dirty="0"/>
            </a:br>
            <a:endParaRPr lang="en-GB" sz="34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5CDCA49-4A74-D8C2-CAA4-C7265AA1B426}"/>
              </a:ext>
            </a:extLst>
          </p:cNvPr>
          <p:cNvSpPr>
            <a:spLocks noGrp="1"/>
          </p:cNvSpPr>
          <p:nvPr>
            <p:ph idx="1"/>
          </p:nvPr>
        </p:nvSpPr>
        <p:spPr>
          <a:xfrm>
            <a:off x="838200" y="1929384"/>
            <a:ext cx="10515600" cy="4251960"/>
          </a:xfrm>
        </p:spPr>
        <p:txBody>
          <a:bodyPr>
            <a:normAutofit fontScale="77500" lnSpcReduction="20000"/>
          </a:bodyPr>
          <a:lstStyle/>
          <a:p>
            <a:pPr marL="342900" lvl="0" indent="-342900" algn="just" rtl="1">
              <a:lnSpc>
                <a:spcPct val="150000"/>
              </a:lnSpc>
              <a:spcAft>
                <a:spcPts val="800"/>
              </a:spcAft>
              <a:buFont typeface="Arial" panose="020B0604020202020204" pitchFamily="34" charset="0"/>
              <a:buChar char="⮚"/>
            </a:pPr>
            <a:r>
              <a:rPr lang="ar-SA" sz="2300" dirty="0">
                <a:solidFill>
                  <a:srgbClr val="000000"/>
                </a:solidFill>
                <a:effectLst/>
                <a:latin typeface="Calibri" panose="020F0502020204030204" pitchFamily="34" charset="0"/>
                <a:ea typeface="Noto Sans Symbols"/>
                <a:cs typeface="+mj-cs"/>
              </a:rPr>
              <a:t>صدور القرار رقم (809) بتاريخ 2 نوفمبر 2022 والذي أصدره مجلس الجامعة العربية على مستوى القمة في دورتها العادية (31) والمنعقدة بالجمهورية الجزائرية الديمقراطية الشعبية. وقد نَص هذا القرار على: " رفض أية محاولات لإعادة تعريف مؤسسة الأسرة والزواج، والتأكيد على المحافظة على مقاصدها المتوافقة مع الفطرة السليمة".</a:t>
            </a:r>
            <a:r>
              <a:rPr lang="ar-EG" sz="2300" dirty="0">
                <a:latin typeface="Noto Sans Symbols"/>
                <a:ea typeface="Noto Sans Symbols"/>
                <a:cs typeface="+mj-cs"/>
              </a:rPr>
              <a:t> </a:t>
            </a:r>
            <a:r>
              <a:rPr lang="ar-SA" sz="2300" dirty="0">
                <a:solidFill>
                  <a:srgbClr val="000000"/>
                </a:solidFill>
                <a:effectLst/>
                <a:latin typeface="Calibri" panose="020F0502020204030204" pitchFamily="34" charset="0"/>
                <a:ea typeface="Noto Sans Symbols"/>
                <a:cs typeface="+mj-cs"/>
              </a:rPr>
              <a:t>قامت جامعة الدول العربية تفعيلًا لهذا القرار بعدد من الإجراءات، ومنها على سبيل المثال: </a:t>
            </a:r>
            <a:endParaRPr lang="en-GB" sz="2300" dirty="0">
              <a:effectLst/>
              <a:latin typeface="Noto Sans Symbols"/>
              <a:ea typeface="Noto Sans Symbols"/>
              <a:cs typeface="+mj-cs"/>
            </a:endParaRPr>
          </a:p>
          <a:p>
            <a:pPr marL="342900" lvl="0" indent="-342900" algn="just" rtl="1">
              <a:lnSpc>
                <a:spcPct val="150000"/>
              </a:lnSpc>
              <a:spcAft>
                <a:spcPts val="800"/>
              </a:spcAft>
              <a:buFont typeface="Arial" panose="020B0604020202020204" pitchFamily="34" charset="0"/>
              <a:buChar char="⮚"/>
            </a:pPr>
            <a:r>
              <a:rPr lang="ar-SA" sz="2300" dirty="0">
                <a:solidFill>
                  <a:srgbClr val="000000"/>
                </a:solidFill>
                <a:effectLst/>
                <a:latin typeface="Calibri" panose="020F0502020204030204" pitchFamily="34" charset="0"/>
                <a:ea typeface="Noto Sans Symbols"/>
                <a:cs typeface="+mj-cs"/>
              </a:rPr>
              <a:t>إصدار مجلس الشئون الاجتماعية العرب في دورته العادية (42) بتاريخ 26 يناير 2023 قرار رقم (993)، والذي نَص في فقرته الأولى على: " الموافقة على عقد مؤتمر دولي حول "حماية الفطرة والتنوع الإنساني" بمشاركة رجال دين، ودبلوماسيين، وقانونيين، وحقوقيين، وأكاديميين، والإعلاميين".</a:t>
            </a:r>
            <a:endParaRPr lang="en-GB" sz="2300" dirty="0">
              <a:effectLst/>
              <a:latin typeface="Noto Sans Symbols"/>
              <a:ea typeface="Noto Sans Symbols"/>
              <a:cs typeface="+mj-cs"/>
            </a:endParaRPr>
          </a:p>
          <a:p>
            <a:pPr marL="342900" lvl="0" indent="-342900" algn="just" rtl="1">
              <a:lnSpc>
                <a:spcPct val="150000"/>
              </a:lnSpc>
              <a:spcAft>
                <a:spcPts val="800"/>
              </a:spcAft>
              <a:buFont typeface="Arial" panose="020B0604020202020204" pitchFamily="34" charset="0"/>
              <a:buChar char="⮚"/>
            </a:pPr>
            <a:r>
              <a:rPr lang="ar-SA" sz="2300" dirty="0">
                <a:solidFill>
                  <a:srgbClr val="000000"/>
                </a:solidFill>
                <a:effectLst/>
                <a:latin typeface="Calibri" panose="020F0502020204030204" pitchFamily="34" charset="0"/>
                <a:ea typeface="Noto Sans Symbols"/>
                <a:cs typeface="+mj-cs"/>
              </a:rPr>
              <a:t>اعتماد يوم السابع من ديسمبر من كل عام، يومًا عربيًا للأسرة، والاحتفال باليوم العربي للأسرة تحت شعار" الأسرة العربية بين ثوابت الأصالة والتحديات المعاصرة" بالشراكة مع وزارة الخارجية والمجلس الأعلى للأمومة والطفولة بدولة الإمارات. وذلك في ضوء تنفيذ القرار رقم (248) الصادر عن مجلس وزراء الشئون الاجتماعية العرب في دورته الخامسة عشر خلال ديسمبر من عام 1995. </a:t>
            </a:r>
            <a:endParaRPr lang="en-GB" sz="2300" dirty="0">
              <a:effectLst/>
              <a:latin typeface="Noto Sans Symbols"/>
              <a:ea typeface="Noto Sans Symbols"/>
              <a:cs typeface="+mj-cs"/>
            </a:endParaRPr>
          </a:p>
          <a:p>
            <a:pPr algn="l" rtl="1"/>
            <a:endParaRPr lang="en-GB" sz="2200" dirty="0"/>
          </a:p>
        </p:txBody>
      </p:sp>
    </p:spTree>
    <p:extLst>
      <p:ext uri="{BB962C8B-B14F-4D97-AF65-F5344CB8AC3E}">
        <p14:creationId xmlns:p14="http://schemas.microsoft.com/office/powerpoint/2010/main" val="2514246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FB308A-6FFB-EEFB-9061-487EB75A3FEC}"/>
              </a:ext>
            </a:extLst>
          </p:cNvPr>
          <p:cNvSpPr>
            <a:spLocks noGrp="1"/>
          </p:cNvSpPr>
          <p:nvPr>
            <p:ph type="title"/>
          </p:nvPr>
        </p:nvSpPr>
        <p:spPr>
          <a:xfrm>
            <a:off x="838200" y="365125"/>
            <a:ext cx="10515600" cy="1325563"/>
          </a:xfrm>
        </p:spPr>
        <p:txBody>
          <a:bodyPr>
            <a:normAutofit/>
          </a:bodyPr>
          <a:lstStyle/>
          <a:p>
            <a:pPr algn="r"/>
            <a:r>
              <a:rPr lang="ar-EG" sz="5400" dirty="0"/>
              <a:t>الجهود الوطنية: </a:t>
            </a:r>
            <a:endParaRPr lang="en-GB" sz="54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E876CE2-181E-9B26-C6FC-1FD1A21FB0F6}"/>
              </a:ext>
            </a:extLst>
          </p:cNvPr>
          <p:cNvSpPr>
            <a:spLocks noGrp="1"/>
          </p:cNvSpPr>
          <p:nvPr>
            <p:ph idx="1"/>
          </p:nvPr>
        </p:nvSpPr>
        <p:spPr>
          <a:xfrm>
            <a:off x="838200" y="1929384"/>
            <a:ext cx="10515600" cy="4251960"/>
          </a:xfrm>
        </p:spPr>
        <p:txBody>
          <a:bodyPr>
            <a:normAutofit/>
          </a:bodyPr>
          <a:lstStyle/>
          <a:p>
            <a:pPr algn="just" rtl="1"/>
            <a:r>
              <a:rPr lang="ar-EG" dirty="0">
                <a:cs typeface="+mj-cs"/>
              </a:rPr>
              <a:t>نصت جميع الدساتير العربية على أن الأسرة هي النواة الأساسية للمجتمع، وأكدت على وجوب اتخاذ كافة التدابير من أجل حمايتها، وصون كيانها. </a:t>
            </a:r>
          </a:p>
          <a:p>
            <a:pPr algn="just" rtl="1"/>
            <a:r>
              <a:rPr lang="ar-EG" dirty="0">
                <a:cs typeface="+mj-cs"/>
              </a:rPr>
              <a:t>تضمنت المنظومة التشريعية في البلدان العربية قوانين لحماية وصون كيان الأسرة، وحماية الأمومة والطفولة والفئات الأولى بالرعاية.  </a:t>
            </a:r>
          </a:p>
          <a:p>
            <a:pPr algn="just" rtl="1"/>
            <a:r>
              <a:rPr lang="ar-EG" dirty="0">
                <a:cs typeface="+mj-cs"/>
              </a:rPr>
              <a:t>الاستراتيجيات الوطنية لحماية كيان الأسرة والتي ركزت على التنمية، الرعاية، الحماية، ورفع الوعي المجتمعي من خلال برامج وخطط عمل منفذة على الأرض. </a:t>
            </a:r>
          </a:p>
          <a:p>
            <a:pPr algn="just" rtl="1"/>
            <a:r>
              <a:rPr lang="ar-EG" dirty="0">
                <a:cs typeface="+mj-cs"/>
              </a:rPr>
              <a:t>الملاحظ أن أغلب تلك الاستراتيجيات ركز على الوجود المادي للأسرة في تقديم الرعاية والحماية الاجتماعية. وهذا على أهميته غير كاف لمواجهة التهديدات القيمية للأسرة ( تقرير التنمية البشرية في العالم لسنة 2022).</a:t>
            </a:r>
          </a:p>
          <a:p>
            <a:pPr marL="0" indent="0" rtl="1">
              <a:buNone/>
            </a:pPr>
            <a:endParaRPr lang="en-GB" sz="2200" dirty="0"/>
          </a:p>
        </p:txBody>
      </p:sp>
    </p:spTree>
    <p:extLst>
      <p:ext uri="{BB962C8B-B14F-4D97-AF65-F5344CB8AC3E}">
        <p14:creationId xmlns:p14="http://schemas.microsoft.com/office/powerpoint/2010/main" val="2788542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3C7986-A3D5-23DA-1BA1-7FD84B42A9A6}"/>
              </a:ext>
            </a:extLst>
          </p:cNvPr>
          <p:cNvSpPr>
            <a:spLocks noGrp="1"/>
          </p:cNvSpPr>
          <p:nvPr>
            <p:ph type="title"/>
          </p:nvPr>
        </p:nvSpPr>
        <p:spPr>
          <a:xfrm>
            <a:off x="838200" y="365125"/>
            <a:ext cx="10515600" cy="1325563"/>
          </a:xfrm>
        </p:spPr>
        <p:txBody>
          <a:bodyPr>
            <a:normAutofit/>
          </a:bodyPr>
          <a:lstStyle/>
          <a:p>
            <a:pPr algn="r" rtl="1"/>
            <a:r>
              <a:rPr lang="ar-EG" sz="5400" dirty="0"/>
              <a:t>أبرز نتائج الدراسة:  </a:t>
            </a:r>
            <a:endParaRPr lang="en-GB" sz="54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902C2A2-911E-81B3-05F1-FADBEBDDC338}"/>
              </a:ext>
            </a:extLst>
          </p:cNvPr>
          <p:cNvSpPr>
            <a:spLocks noGrp="1"/>
          </p:cNvSpPr>
          <p:nvPr>
            <p:ph idx="1"/>
          </p:nvPr>
        </p:nvSpPr>
        <p:spPr>
          <a:xfrm>
            <a:off x="838200" y="1929384"/>
            <a:ext cx="10515600" cy="4251960"/>
          </a:xfrm>
        </p:spPr>
        <p:txBody>
          <a:bodyPr>
            <a:normAutofit/>
          </a:bodyPr>
          <a:lstStyle/>
          <a:p>
            <a:pPr marL="342900" lvl="0" indent="-342900" algn="r" rtl="1">
              <a:spcAft>
                <a:spcPts val="800"/>
              </a:spcAft>
              <a:buFont typeface="Arial" panose="020B0604020202020204" pitchFamily="34" charset="0"/>
              <a:buChar char="⮚"/>
            </a:pPr>
            <a:r>
              <a:rPr lang="ar-SA" sz="2200" dirty="0">
                <a:effectLst/>
                <a:latin typeface="Calibri" panose="020F0502020204030204" pitchFamily="34" charset="0"/>
                <a:ea typeface="Noto Sans Symbols"/>
                <a:cs typeface="Calibri" panose="020F0502020204030204" pitchFamily="34" charset="0"/>
              </a:rPr>
              <a:t>اعتماد الجماعات المناصرة والمدافعة عن حقوق المثليين على خطاب حقوق الإنسان، مستغلة غياب تعريف واضح لمعنى الأسرة في المواثيق الدولية، وهو الأمر الذي يظهر الدول المتمسكة بحقها في احترام خصوصيتها الثقافية والحضارية بمظهر المناهضة لحقوق الإنسان. </a:t>
            </a:r>
            <a:endParaRPr lang="en-GB" sz="2200" dirty="0">
              <a:effectLst/>
              <a:latin typeface="Noto Sans Symbols"/>
              <a:ea typeface="Noto Sans Symbols"/>
              <a:cs typeface="Noto Sans Symbols"/>
            </a:endParaRPr>
          </a:p>
          <a:p>
            <a:pPr marL="342900" lvl="0" indent="-342900" algn="r" rtl="1">
              <a:spcAft>
                <a:spcPts val="800"/>
              </a:spcAft>
              <a:buFont typeface="Arial" panose="020B0604020202020204" pitchFamily="34" charset="0"/>
              <a:buChar char="⮚"/>
            </a:pPr>
            <a:r>
              <a:rPr lang="ar-SA" sz="2200" dirty="0">
                <a:effectLst/>
                <a:latin typeface="Calibri" panose="020F0502020204030204" pitchFamily="34" charset="0"/>
                <a:ea typeface="Noto Sans Symbols"/>
                <a:cs typeface="Calibri" panose="020F0502020204030204" pitchFamily="34" charset="0"/>
              </a:rPr>
              <a:t>غياب البيانات والمعلومات حول توجهات المواطنين العرب، وخاصة الشباب والنشء تجاه قيمة الأسرة والمثلية الجنسية وغيرها. ويعود ذلك إلى عدم وجود مسوح ودراسات كمية وكيفية حول توجهات المواطنين تجاه تلك القضايا.</a:t>
            </a:r>
            <a:endParaRPr lang="en-GB" sz="2200" dirty="0">
              <a:effectLst/>
              <a:latin typeface="Noto Sans Symbols"/>
              <a:ea typeface="Noto Sans Symbols"/>
              <a:cs typeface="Noto Sans Symbols"/>
            </a:endParaRPr>
          </a:p>
          <a:p>
            <a:pPr marL="342900" lvl="0" indent="-342900" algn="r" rtl="1">
              <a:spcAft>
                <a:spcPts val="800"/>
              </a:spcAft>
              <a:buFont typeface="Arial" panose="020B0604020202020204" pitchFamily="34" charset="0"/>
              <a:buChar char="⮚"/>
            </a:pPr>
            <a:r>
              <a:rPr lang="ar-SA" sz="2200" dirty="0">
                <a:effectLst/>
                <a:latin typeface="Calibri" panose="020F0502020204030204" pitchFamily="34" charset="0"/>
                <a:ea typeface="Noto Sans Symbols"/>
                <a:cs typeface="Calibri" panose="020F0502020204030204" pitchFamily="34" charset="0"/>
              </a:rPr>
              <a:t>تهتم أغلب البلدان العربية بقضايا الأسرة في بعدها المادي الخاص بالمهددات الاقتصادية والاجتماعية، والتي -على أهميتها البالغة- غير كافية لمواجهة فرض معنى مغاير للأسرة، والنوع الاجتماعي.</a:t>
            </a:r>
            <a:endParaRPr lang="en-GB" sz="2200" dirty="0">
              <a:effectLst/>
              <a:latin typeface="Noto Sans Symbols"/>
              <a:ea typeface="Noto Sans Symbols"/>
              <a:cs typeface="Noto Sans Symbols"/>
            </a:endParaRPr>
          </a:p>
        </p:txBody>
      </p:sp>
    </p:spTree>
    <p:extLst>
      <p:ext uri="{BB962C8B-B14F-4D97-AF65-F5344CB8AC3E}">
        <p14:creationId xmlns:p14="http://schemas.microsoft.com/office/powerpoint/2010/main" val="1679548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1400</TotalTime>
  <Words>1205</Words>
  <Application>Microsoft Office PowerPoint</Application>
  <PresentationFormat>Widescreen</PresentationFormat>
  <Paragraphs>52</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Aptos</vt:lpstr>
      <vt:lpstr>Aptos Display</vt:lpstr>
      <vt:lpstr>Arial</vt:lpstr>
      <vt:lpstr>Calibri</vt:lpstr>
      <vt:lpstr>Noto Sans Symbols</vt:lpstr>
      <vt:lpstr>Times New Roman</vt:lpstr>
      <vt:lpstr>Office Theme</vt:lpstr>
      <vt:lpstr>المهددات الراهنة لثوابت الأسرة في المنطقة العربية وسبل مواجهتها على الصعيدين الوطني والإقليمي</vt:lpstr>
      <vt:lpstr>المحتويات </vt:lpstr>
      <vt:lpstr> مقدمة:</vt:lpstr>
      <vt:lpstr>منهجية وأدوات الدراسة: </vt:lpstr>
      <vt:lpstr> أبرز التحديات التي تواجه ثوابت الأسرة العربية: </vt:lpstr>
      <vt:lpstr>التغير في النسق القيمي وفرض معنى مغاير للأسرة: </vt:lpstr>
      <vt:lpstr>الجهود الإقليمية لمواجهة تلك التحديات: ( جهود جامعة الدول العربية) </vt:lpstr>
      <vt:lpstr>الجهود الوطنية: </vt:lpstr>
      <vt:lpstr>أبرز نتائج الدراسة:  </vt:lpstr>
      <vt:lpstr>أبرز توصيات الدراسة:</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المهددات الراهنة لثوابت الأسرة في المنطقة العربية وسبل مواجهتها على الصعيدين الوطني والإقليمي</dc:title>
  <dc:creator>Ingy mohamed</dc:creator>
  <cp:lastModifiedBy>Ingy mohamed</cp:lastModifiedBy>
  <cp:revision>4</cp:revision>
  <dcterms:created xsi:type="dcterms:W3CDTF">2024-07-01T10:11:21Z</dcterms:created>
  <dcterms:modified xsi:type="dcterms:W3CDTF">2024-07-02T09:32:03Z</dcterms:modified>
</cp:coreProperties>
</file>