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sldIdLst>
    <p:sldId id="1599" r:id="rId2"/>
    <p:sldId id="1612" r:id="rId3"/>
    <p:sldId id="1600" r:id="rId4"/>
    <p:sldId id="1601" r:id="rId5"/>
    <p:sldId id="1603" r:id="rId6"/>
    <p:sldId id="1609" r:id="rId7"/>
    <p:sldId id="1604" r:id="rId8"/>
    <p:sldId id="1605" r:id="rId9"/>
    <p:sldId id="1610" r:id="rId10"/>
    <p:sldId id="1611" r:id="rId11"/>
    <p:sldId id="257" r:id="rId12"/>
    <p:sldId id="1607" r:id="rId13"/>
    <p:sldId id="265" r:id="rId14"/>
    <p:sldId id="259" r:id="rId15"/>
    <p:sldId id="260" r:id="rId16"/>
    <p:sldId id="264" r:id="rId17"/>
    <p:sldId id="1606" r:id="rId18"/>
    <p:sldId id="1608"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43"/>
    <p:restoredTop sz="94694"/>
  </p:normalViewPr>
  <p:slideViewPr>
    <p:cSldViewPr snapToGrid="0">
      <p:cViewPr varScale="1">
        <p:scale>
          <a:sx n="68" d="100"/>
          <a:sy n="68" d="100"/>
        </p:scale>
        <p:origin x="64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C3169A9A-40F7-AA47-803E-2152617924D4}" type="datetimeFigureOut">
              <a:rPr lang="ar-SA" smtClean="0"/>
              <a:t>22/02/1446</a:t>
            </a:fld>
            <a:endParaRPr lang="ar-SA"/>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ar-SA"/>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9F383E94-FCC5-3B4F-88ED-CB1FC60F7F46}" type="slidenum">
              <a:rPr lang="ar-SA" smtClean="0"/>
              <a:t>‹#›</a:t>
            </a:fld>
            <a:endParaRPr lang="ar-SA"/>
          </a:p>
        </p:txBody>
      </p:sp>
    </p:spTree>
    <p:extLst>
      <p:ext uri="{BB962C8B-B14F-4D97-AF65-F5344CB8AC3E}">
        <p14:creationId xmlns:p14="http://schemas.microsoft.com/office/powerpoint/2010/main" val="1373298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169A9A-40F7-AA47-803E-2152617924D4}" type="datetimeFigureOut">
              <a:rPr lang="ar-SA" smtClean="0"/>
              <a:t>22/02/1446</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9F383E94-FCC5-3B4F-88ED-CB1FC60F7F46}" type="slidenum">
              <a:rPr lang="ar-SA" smtClean="0"/>
              <a:t>‹#›</a:t>
            </a:fld>
            <a:endParaRPr lang="ar-SA"/>
          </a:p>
        </p:txBody>
      </p:sp>
    </p:spTree>
    <p:extLst>
      <p:ext uri="{BB962C8B-B14F-4D97-AF65-F5344CB8AC3E}">
        <p14:creationId xmlns:p14="http://schemas.microsoft.com/office/powerpoint/2010/main" val="3687440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C3169A9A-40F7-AA47-803E-2152617924D4}" type="datetimeFigureOut">
              <a:rPr lang="ar-SA" smtClean="0"/>
              <a:t>22/02/1446</a:t>
            </a:fld>
            <a:endParaRPr lang="ar-SA"/>
          </a:p>
        </p:txBody>
      </p:sp>
      <p:sp>
        <p:nvSpPr>
          <p:cNvPr id="5" name="Footer Placeholder 4"/>
          <p:cNvSpPr>
            <a:spLocks noGrp="1"/>
          </p:cNvSpPr>
          <p:nvPr>
            <p:ph type="ftr" sz="quarter" idx="11"/>
          </p:nvPr>
        </p:nvSpPr>
        <p:spPr>
          <a:xfrm>
            <a:off x="774923" y="5951811"/>
            <a:ext cx="7896279" cy="365125"/>
          </a:xfrm>
        </p:spPr>
        <p:txBody>
          <a:bodyPr/>
          <a:lstStyle/>
          <a:p>
            <a:endParaRPr lang="ar-SA"/>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9F383E94-FCC5-3B4F-88ED-CB1FC60F7F46}" type="slidenum">
              <a:rPr lang="ar-SA" smtClean="0"/>
              <a:t>‹#›</a:t>
            </a:fld>
            <a:endParaRPr lang="ar-SA"/>
          </a:p>
        </p:txBody>
      </p:sp>
    </p:spTree>
    <p:extLst>
      <p:ext uri="{BB962C8B-B14F-4D97-AF65-F5344CB8AC3E}">
        <p14:creationId xmlns:p14="http://schemas.microsoft.com/office/powerpoint/2010/main" val="10169123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lide-001">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8FE835B3-69F1-99EC-AF7D-57D09045AFF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0971" r="644"/>
          <a:stretch/>
        </p:blipFill>
        <p:spPr>
          <a:xfrm>
            <a:off x="-23220" y="1450291"/>
            <a:ext cx="12215219" cy="5465304"/>
          </a:xfrm>
          <a:prstGeom prst="rect">
            <a:avLst/>
          </a:prstGeom>
        </p:spPr>
      </p:pic>
      <p:sp>
        <p:nvSpPr>
          <p:cNvPr id="4" name="Title 1">
            <a:extLst>
              <a:ext uri="{FF2B5EF4-FFF2-40B4-BE49-F238E27FC236}">
                <a16:creationId xmlns:a16="http://schemas.microsoft.com/office/drawing/2014/main" id="{6B0AA1AA-B489-D3DF-1826-E44D1E975D05}"/>
              </a:ext>
            </a:extLst>
          </p:cNvPr>
          <p:cNvSpPr>
            <a:spLocks noGrp="1"/>
          </p:cNvSpPr>
          <p:nvPr>
            <p:ph type="title" hasCustomPrompt="1"/>
          </p:nvPr>
        </p:nvSpPr>
        <p:spPr>
          <a:xfrm>
            <a:off x="1877116" y="2891569"/>
            <a:ext cx="9172244" cy="520026"/>
          </a:xfrm>
          <a:prstGeom prst="rect">
            <a:avLst/>
          </a:prstGeom>
        </p:spPr>
        <p:txBody>
          <a:bodyPr bIns="0" anchor="b" anchorCtr="0"/>
          <a:lstStyle>
            <a:lvl1pPr algn="r">
              <a:defRPr sz="4000" b="1">
                <a:solidFill>
                  <a:schemeClr val="bg1"/>
                </a:solidFill>
                <a:latin typeface="+mn-lt"/>
              </a:defRPr>
            </a:lvl1pPr>
          </a:lstStyle>
          <a:p>
            <a:r>
              <a:rPr lang="ar-JO" dirty="0"/>
              <a:t>شريحة عنوان</a:t>
            </a:r>
            <a:endParaRPr lang="en-GB" dirty="0"/>
          </a:p>
        </p:txBody>
      </p:sp>
      <p:sp>
        <p:nvSpPr>
          <p:cNvPr id="5" name="Text Placeholder 22">
            <a:extLst>
              <a:ext uri="{FF2B5EF4-FFF2-40B4-BE49-F238E27FC236}">
                <a16:creationId xmlns:a16="http://schemas.microsoft.com/office/drawing/2014/main" id="{33BAF97A-0DDA-F7C8-F0E0-30075DC0A06A}"/>
              </a:ext>
            </a:extLst>
          </p:cNvPr>
          <p:cNvSpPr>
            <a:spLocks noGrp="1"/>
          </p:cNvSpPr>
          <p:nvPr>
            <p:ph type="body" sz="quarter" idx="16" hasCustomPrompt="1"/>
          </p:nvPr>
        </p:nvSpPr>
        <p:spPr>
          <a:xfrm>
            <a:off x="6769986" y="3547198"/>
            <a:ext cx="4279374" cy="410081"/>
          </a:xfrm>
          <a:prstGeom prst="rect">
            <a:avLst/>
          </a:prstGeom>
          <a:noFill/>
        </p:spPr>
        <p:txBody>
          <a:bodyPr wrap="square" tIns="0" rIns="72000">
            <a:spAutoFit/>
          </a:bodyPr>
          <a:lstStyle>
            <a:lvl1pPr algn="r">
              <a:spcAft>
                <a:spcPts val="0"/>
              </a:spcAft>
              <a:defRPr sz="2550">
                <a:solidFill>
                  <a:schemeClr val="bg1"/>
                </a:solidFill>
              </a:defRPr>
            </a:lvl1pPr>
          </a:lstStyle>
          <a:p>
            <a:pPr lvl="0"/>
            <a:r>
              <a:rPr lang="ar-JO" dirty="0"/>
              <a:t>العنوان الفرعي المرفق</a:t>
            </a:r>
            <a:endParaRPr lang="en-GB" dirty="0"/>
          </a:p>
        </p:txBody>
      </p:sp>
      <p:cxnSp>
        <p:nvCxnSpPr>
          <p:cNvPr id="8" name="Straight Connector 7">
            <a:extLst>
              <a:ext uri="{FF2B5EF4-FFF2-40B4-BE49-F238E27FC236}">
                <a16:creationId xmlns:a16="http://schemas.microsoft.com/office/drawing/2014/main" id="{67B204C6-E9B0-3583-AA3B-421296BCAEE2}"/>
              </a:ext>
            </a:extLst>
          </p:cNvPr>
          <p:cNvCxnSpPr>
            <a:cxnSpLocks/>
          </p:cNvCxnSpPr>
          <p:nvPr userDrawn="1"/>
        </p:nvCxnSpPr>
        <p:spPr>
          <a:xfrm>
            <a:off x="11378526" y="2863783"/>
            <a:ext cx="0" cy="4368834"/>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9BEF58D-4AF4-A890-C7F6-9E519E8ABA2F}"/>
              </a:ext>
            </a:extLst>
          </p:cNvPr>
          <p:cNvPicPr>
            <a:picLocks noChangeAspect="1"/>
          </p:cNvPicPr>
          <p:nvPr userDrawn="1"/>
        </p:nvPicPr>
        <p:blipFill>
          <a:blip r:embed="rId3"/>
          <a:stretch>
            <a:fillRect/>
          </a:stretch>
        </p:blipFill>
        <p:spPr>
          <a:xfrm>
            <a:off x="8474237" y="269270"/>
            <a:ext cx="2904289" cy="864000"/>
          </a:xfrm>
          <a:prstGeom prst="rect">
            <a:avLst/>
          </a:prstGeom>
        </p:spPr>
      </p:pic>
    </p:spTree>
    <p:extLst>
      <p:ext uri="{BB962C8B-B14F-4D97-AF65-F5344CB8AC3E}">
        <p14:creationId xmlns:p14="http://schemas.microsoft.com/office/powerpoint/2010/main" val="55799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p:ext uri="{DCECCB84-F9BA-43D5-87BE-67443E8EF086}">
      <p15:sldGuideLst xmlns:p15="http://schemas.microsoft.com/office/powerpoint/2012/main">
        <p15:guide id="1" pos="840">
          <p15:clr>
            <a:srgbClr val="FBAE40"/>
          </p15:clr>
        </p15:guide>
        <p15:guide id="2" pos="504">
          <p15:clr>
            <a:srgbClr val="FBAE40"/>
          </p15:clr>
        </p15:guide>
        <p15:guide id="3" pos="145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169A9A-40F7-AA47-803E-2152617924D4}" type="datetimeFigureOut">
              <a:rPr lang="ar-SA" smtClean="0"/>
              <a:t>22/02/1446</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a:xfrm>
            <a:off x="10558300" y="5956137"/>
            <a:ext cx="1052508" cy="365125"/>
          </a:xfrm>
        </p:spPr>
        <p:txBody>
          <a:bodyPr/>
          <a:lstStyle/>
          <a:p>
            <a:fld id="{9F383E94-FCC5-3B4F-88ED-CB1FC60F7F46}" type="slidenum">
              <a:rPr lang="ar-SA" smtClean="0"/>
              <a:t>‹#›</a:t>
            </a:fld>
            <a:endParaRPr lang="ar-SA"/>
          </a:p>
        </p:txBody>
      </p:sp>
    </p:spTree>
    <p:extLst>
      <p:ext uri="{BB962C8B-B14F-4D97-AF65-F5344CB8AC3E}">
        <p14:creationId xmlns:p14="http://schemas.microsoft.com/office/powerpoint/2010/main" val="3755932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C3169A9A-40F7-AA47-803E-2152617924D4}" type="datetimeFigureOut">
              <a:rPr lang="ar-SA" smtClean="0"/>
              <a:t>22/02/1446</a:t>
            </a:fld>
            <a:endParaRPr lang="ar-SA"/>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ar-SA"/>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9F383E94-FCC5-3B4F-88ED-CB1FC60F7F46}" type="slidenum">
              <a:rPr lang="ar-SA" smtClean="0"/>
              <a:t>‹#›</a:t>
            </a:fld>
            <a:endParaRPr lang="ar-SA"/>
          </a:p>
        </p:txBody>
      </p:sp>
    </p:spTree>
    <p:extLst>
      <p:ext uri="{BB962C8B-B14F-4D97-AF65-F5344CB8AC3E}">
        <p14:creationId xmlns:p14="http://schemas.microsoft.com/office/powerpoint/2010/main" val="1651917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3169A9A-40F7-AA47-803E-2152617924D4}" type="datetimeFigureOut">
              <a:rPr lang="ar-SA" smtClean="0"/>
              <a:t>22/02/1446</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9F383E94-FCC5-3B4F-88ED-CB1FC60F7F46}" type="slidenum">
              <a:rPr lang="ar-SA" smtClean="0"/>
              <a:t>‹#›</a:t>
            </a:fld>
            <a:endParaRPr lang="ar-SA"/>
          </a:p>
        </p:txBody>
      </p:sp>
    </p:spTree>
    <p:extLst>
      <p:ext uri="{BB962C8B-B14F-4D97-AF65-F5344CB8AC3E}">
        <p14:creationId xmlns:p14="http://schemas.microsoft.com/office/powerpoint/2010/main" val="1914487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3169A9A-40F7-AA47-803E-2152617924D4}" type="datetimeFigureOut">
              <a:rPr lang="ar-SA" smtClean="0"/>
              <a:t>22/02/1446</a:t>
            </a:fld>
            <a:endParaRPr lang="ar-SA"/>
          </a:p>
        </p:txBody>
      </p:sp>
      <p:sp>
        <p:nvSpPr>
          <p:cNvPr id="8" name="Footer Placeholder 7"/>
          <p:cNvSpPr>
            <a:spLocks noGrp="1"/>
          </p:cNvSpPr>
          <p:nvPr>
            <p:ph type="ftr" sz="quarter" idx="11"/>
          </p:nvPr>
        </p:nvSpPr>
        <p:spPr/>
        <p:txBody>
          <a:bodyPr/>
          <a:lstStyle/>
          <a:p>
            <a:endParaRPr lang="ar-SA"/>
          </a:p>
        </p:txBody>
      </p:sp>
      <p:sp>
        <p:nvSpPr>
          <p:cNvPr id="9" name="Slide Number Placeholder 8"/>
          <p:cNvSpPr>
            <a:spLocks noGrp="1"/>
          </p:cNvSpPr>
          <p:nvPr>
            <p:ph type="sldNum" sz="quarter" idx="12"/>
          </p:nvPr>
        </p:nvSpPr>
        <p:spPr/>
        <p:txBody>
          <a:bodyPr/>
          <a:lstStyle/>
          <a:p>
            <a:fld id="{9F383E94-FCC5-3B4F-88ED-CB1FC60F7F46}" type="slidenum">
              <a:rPr lang="ar-SA" smtClean="0"/>
              <a:t>‹#›</a:t>
            </a:fld>
            <a:endParaRPr lang="ar-SA"/>
          </a:p>
        </p:txBody>
      </p:sp>
    </p:spTree>
    <p:extLst>
      <p:ext uri="{BB962C8B-B14F-4D97-AF65-F5344CB8AC3E}">
        <p14:creationId xmlns:p14="http://schemas.microsoft.com/office/powerpoint/2010/main" val="515665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3169A9A-40F7-AA47-803E-2152617924D4}" type="datetimeFigureOut">
              <a:rPr lang="ar-SA" smtClean="0"/>
              <a:t>22/02/1446</a:t>
            </a:fld>
            <a:endParaRPr lang="ar-SA"/>
          </a:p>
        </p:txBody>
      </p:sp>
      <p:sp>
        <p:nvSpPr>
          <p:cNvPr id="4" name="Footer Placeholder 3"/>
          <p:cNvSpPr>
            <a:spLocks noGrp="1"/>
          </p:cNvSpPr>
          <p:nvPr>
            <p:ph type="ftr" sz="quarter" idx="11"/>
          </p:nvPr>
        </p:nvSpPr>
        <p:spPr/>
        <p:txBody>
          <a:bodyPr/>
          <a:lstStyle/>
          <a:p>
            <a:endParaRPr lang="ar-SA"/>
          </a:p>
        </p:txBody>
      </p:sp>
      <p:sp>
        <p:nvSpPr>
          <p:cNvPr id="5" name="Slide Number Placeholder 4"/>
          <p:cNvSpPr>
            <a:spLocks noGrp="1"/>
          </p:cNvSpPr>
          <p:nvPr>
            <p:ph type="sldNum" sz="quarter" idx="12"/>
          </p:nvPr>
        </p:nvSpPr>
        <p:spPr/>
        <p:txBody>
          <a:bodyPr/>
          <a:lstStyle/>
          <a:p>
            <a:fld id="{9F383E94-FCC5-3B4F-88ED-CB1FC60F7F46}" type="slidenum">
              <a:rPr lang="ar-SA" smtClean="0"/>
              <a:t>‹#›</a:t>
            </a:fld>
            <a:endParaRPr lang="ar-SA"/>
          </a:p>
        </p:txBody>
      </p:sp>
    </p:spTree>
    <p:extLst>
      <p:ext uri="{BB962C8B-B14F-4D97-AF65-F5344CB8AC3E}">
        <p14:creationId xmlns:p14="http://schemas.microsoft.com/office/powerpoint/2010/main" val="2620287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169A9A-40F7-AA47-803E-2152617924D4}" type="datetimeFigureOut">
              <a:rPr lang="ar-SA" smtClean="0"/>
              <a:t>22/02/1446</a:t>
            </a:fld>
            <a:endParaRPr lang="ar-SA"/>
          </a:p>
        </p:txBody>
      </p:sp>
      <p:sp>
        <p:nvSpPr>
          <p:cNvPr id="3" name="Footer Placeholder 2"/>
          <p:cNvSpPr>
            <a:spLocks noGrp="1"/>
          </p:cNvSpPr>
          <p:nvPr>
            <p:ph type="ftr" sz="quarter" idx="11"/>
          </p:nvPr>
        </p:nvSpPr>
        <p:spPr/>
        <p:txBody>
          <a:bodyPr/>
          <a:lstStyle/>
          <a:p>
            <a:endParaRPr lang="ar-SA"/>
          </a:p>
        </p:txBody>
      </p:sp>
      <p:sp>
        <p:nvSpPr>
          <p:cNvPr id="4" name="Slide Number Placeholder 3"/>
          <p:cNvSpPr>
            <a:spLocks noGrp="1"/>
          </p:cNvSpPr>
          <p:nvPr>
            <p:ph type="sldNum" sz="quarter" idx="12"/>
          </p:nvPr>
        </p:nvSpPr>
        <p:spPr/>
        <p:txBody>
          <a:bodyPr/>
          <a:lstStyle/>
          <a:p>
            <a:fld id="{9F383E94-FCC5-3B4F-88ED-CB1FC60F7F46}" type="slidenum">
              <a:rPr lang="ar-SA" smtClean="0"/>
              <a:t>‹#›</a:t>
            </a:fld>
            <a:endParaRPr lang="ar-SA"/>
          </a:p>
        </p:txBody>
      </p:sp>
    </p:spTree>
    <p:extLst>
      <p:ext uri="{BB962C8B-B14F-4D97-AF65-F5344CB8AC3E}">
        <p14:creationId xmlns:p14="http://schemas.microsoft.com/office/powerpoint/2010/main" val="2642186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C3169A9A-40F7-AA47-803E-2152617924D4}" type="datetimeFigureOut">
              <a:rPr lang="ar-SA" smtClean="0"/>
              <a:t>22/02/1446</a:t>
            </a:fld>
            <a:endParaRPr lang="ar-SA"/>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ar-SA"/>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9F383E94-FCC5-3B4F-88ED-CB1FC60F7F46}" type="slidenum">
              <a:rPr lang="ar-SA" smtClean="0"/>
              <a:t>‹#›</a:t>
            </a:fld>
            <a:endParaRPr lang="ar-SA"/>
          </a:p>
        </p:txBody>
      </p:sp>
    </p:spTree>
    <p:extLst>
      <p:ext uri="{BB962C8B-B14F-4D97-AF65-F5344CB8AC3E}">
        <p14:creationId xmlns:p14="http://schemas.microsoft.com/office/powerpoint/2010/main" val="2908272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3169A9A-40F7-AA47-803E-2152617924D4}" type="datetimeFigureOut">
              <a:rPr lang="ar-SA" smtClean="0"/>
              <a:t>22/02/1446</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9F383E94-FCC5-3B4F-88ED-CB1FC60F7F46}" type="slidenum">
              <a:rPr lang="ar-SA" smtClean="0"/>
              <a:t>‹#›</a:t>
            </a:fld>
            <a:endParaRPr lang="ar-SA"/>
          </a:p>
        </p:txBody>
      </p:sp>
    </p:spTree>
    <p:extLst>
      <p:ext uri="{BB962C8B-B14F-4D97-AF65-F5344CB8AC3E}">
        <p14:creationId xmlns:p14="http://schemas.microsoft.com/office/powerpoint/2010/main" val="3468606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C3169A9A-40F7-AA47-803E-2152617924D4}" type="datetimeFigureOut">
              <a:rPr lang="ar-SA" smtClean="0"/>
              <a:t>22/02/1446</a:t>
            </a:fld>
            <a:endParaRPr lang="ar-SA"/>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ar-SA"/>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9F383E94-FCC5-3B4F-88ED-CB1FC60F7F46}" type="slidenum">
              <a:rPr lang="ar-SA" smtClean="0"/>
              <a:t>‹#›</a:t>
            </a:fld>
            <a:endParaRPr lang="ar-SA"/>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88425642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DC8987C-6C86-416C-9ACA-A4E334E51E21}"/>
              </a:ext>
            </a:extLst>
          </p:cNvPr>
          <p:cNvSpPr>
            <a:spLocks noGrp="1"/>
          </p:cNvSpPr>
          <p:nvPr>
            <p:ph type="body" sz="quarter" idx="16"/>
          </p:nvPr>
        </p:nvSpPr>
        <p:spPr>
          <a:xfrm>
            <a:off x="2118049" y="3076596"/>
            <a:ext cx="8988959" cy="661720"/>
          </a:xfrm>
        </p:spPr>
        <p:txBody>
          <a:bodyPr/>
          <a:lstStyle/>
          <a:p>
            <a:pPr marL="0" lvl="0" indent="0" algn="ctr" rtl="1">
              <a:buNone/>
            </a:pPr>
            <a:r>
              <a:rPr lang="ar-QA" sz="4000" b="1" dirty="0">
                <a:ea typeface="+mj-ea"/>
                <a:cs typeface="+mj-cs"/>
              </a:rPr>
              <a:t>إحصاءات الطلاق في دولة قطر</a:t>
            </a:r>
            <a:endParaRPr lang="en-GB" sz="4000" b="1" dirty="0">
              <a:ea typeface="+mj-ea"/>
              <a:cs typeface="+mj-cs"/>
            </a:endParaRPr>
          </a:p>
        </p:txBody>
      </p:sp>
      <p:sp>
        <p:nvSpPr>
          <p:cNvPr id="7" name="TextBox 6">
            <a:extLst>
              <a:ext uri="{FF2B5EF4-FFF2-40B4-BE49-F238E27FC236}">
                <a16:creationId xmlns:a16="http://schemas.microsoft.com/office/drawing/2014/main" id="{933DAE39-4AC7-0E33-7356-678E23D01D5A}"/>
              </a:ext>
            </a:extLst>
          </p:cNvPr>
          <p:cNvSpPr txBox="1"/>
          <p:nvPr/>
        </p:nvSpPr>
        <p:spPr>
          <a:xfrm>
            <a:off x="-2325103" y="5620908"/>
            <a:ext cx="6106026" cy="830997"/>
          </a:xfrm>
          <a:prstGeom prst="rect">
            <a:avLst/>
          </a:prstGeom>
          <a:noFill/>
        </p:spPr>
        <p:txBody>
          <a:bodyPr wrap="square">
            <a:spAutoFit/>
          </a:bodyPr>
          <a:lstStyle/>
          <a:p>
            <a:pPr algn="r" rtl="1"/>
            <a:r>
              <a:rPr lang="ar-QA" sz="1600" b="1" dirty="0">
                <a:solidFill>
                  <a:schemeClr val="bg1"/>
                </a:solidFill>
              </a:rPr>
              <a:t>تقديم:</a:t>
            </a:r>
          </a:p>
          <a:p>
            <a:pPr algn="r" rtl="1"/>
            <a:r>
              <a:rPr lang="ar-QA" sz="1600" b="1" dirty="0">
                <a:solidFill>
                  <a:schemeClr val="bg1"/>
                </a:solidFill>
              </a:rPr>
              <a:t>السيدة/ حصة المالكي</a:t>
            </a:r>
          </a:p>
          <a:p>
            <a:pPr algn="r" rtl="1"/>
            <a:r>
              <a:rPr lang="ar-QA" sz="1600" b="1" dirty="0">
                <a:solidFill>
                  <a:schemeClr val="bg1"/>
                </a:solidFill>
              </a:rPr>
              <a:t>مدير إدارة الإحصاءات – المجلس الوطني للتخطيط</a:t>
            </a:r>
            <a:endParaRPr lang="ar-QA" sz="1600" dirty="0">
              <a:solidFill>
                <a:schemeClr val="bg1"/>
              </a:solidFill>
            </a:endParaRPr>
          </a:p>
        </p:txBody>
      </p:sp>
    </p:spTree>
    <p:extLst>
      <p:ext uri="{BB962C8B-B14F-4D97-AF65-F5344CB8AC3E}">
        <p14:creationId xmlns:p14="http://schemas.microsoft.com/office/powerpoint/2010/main" val="4049132131"/>
      </p:ext>
    </p:extLst>
  </p:cSld>
  <p:clrMapOvr>
    <a:masterClrMapping/>
  </p:clrMapOvr>
  <mc:AlternateContent xmlns:mc="http://schemas.openxmlformats.org/markup-compatibility/2006" xmlns:p14="http://schemas.microsoft.com/office/powerpoint/2010/main">
    <mc:Choice Requires="p14">
      <p:transition spd="slow" p14:dur="20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044D7E-4A23-4C76-B8B6-F122FFE3C53A}"/>
              </a:ext>
            </a:extLst>
          </p:cNvPr>
          <p:cNvPicPr>
            <a:picLocks noChangeAspect="1"/>
          </p:cNvPicPr>
          <p:nvPr/>
        </p:nvPicPr>
        <p:blipFill rotWithShape="1">
          <a:blip r:embed="rId2"/>
          <a:srcRect l="29769" t="19267" r="9308" b="5003"/>
          <a:stretch/>
        </p:blipFill>
        <p:spPr>
          <a:xfrm>
            <a:off x="2382129" y="942535"/>
            <a:ext cx="7427742" cy="5190979"/>
          </a:xfrm>
          <a:prstGeom prst="rect">
            <a:avLst/>
          </a:prstGeom>
        </p:spPr>
      </p:pic>
    </p:spTree>
    <p:extLst>
      <p:ext uri="{BB962C8B-B14F-4D97-AF65-F5344CB8AC3E}">
        <p14:creationId xmlns:p14="http://schemas.microsoft.com/office/powerpoint/2010/main" val="26149249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44E72-2396-2C74-BDAF-F6DFC38C4475}"/>
              </a:ext>
            </a:extLst>
          </p:cNvPr>
          <p:cNvSpPr>
            <a:spLocks noGrp="1"/>
          </p:cNvSpPr>
          <p:nvPr>
            <p:ph type="title"/>
          </p:nvPr>
        </p:nvSpPr>
        <p:spPr>
          <a:xfrm>
            <a:off x="154354" y="265218"/>
            <a:ext cx="10515600" cy="1325563"/>
          </a:xfrm>
        </p:spPr>
        <p:txBody>
          <a:bodyPr>
            <a:normAutofit/>
          </a:bodyPr>
          <a:lstStyle/>
          <a:p>
            <a:pPr algn="r" defTabSz="914400" rtl="1" eaLnBrk="1" latinLnBrk="0" hangingPunct="1">
              <a:lnSpc>
                <a:spcPct val="90000"/>
              </a:lnSpc>
              <a:spcBef>
                <a:spcPct val="0"/>
              </a:spcBef>
              <a:buNone/>
            </a:pPr>
            <a:r>
              <a:rPr lang="ar-SA" sz="4000" dirty="0"/>
              <a:t>إصدارات الزواج والطلاق</a:t>
            </a:r>
          </a:p>
        </p:txBody>
      </p:sp>
      <p:sp>
        <p:nvSpPr>
          <p:cNvPr id="3" name="Content Placeholder 2">
            <a:extLst>
              <a:ext uri="{FF2B5EF4-FFF2-40B4-BE49-F238E27FC236}">
                <a16:creationId xmlns:a16="http://schemas.microsoft.com/office/drawing/2014/main" id="{E2FA71E6-0D71-127F-05C5-1FF3979E05AC}"/>
              </a:ext>
            </a:extLst>
          </p:cNvPr>
          <p:cNvSpPr>
            <a:spLocks noGrp="1"/>
          </p:cNvSpPr>
          <p:nvPr>
            <p:ph idx="1"/>
          </p:nvPr>
        </p:nvSpPr>
        <p:spPr>
          <a:xfrm>
            <a:off x="3930557" y="2709057"/>
            <a:ext cx="7148379" cy="3357328"/>
          </a:xfrm>
        </p:spPr>
        <p:txBody>
          <a:bodyPr>
            <a:normAutofit/>
          </a:bodyPr>
          <a:lstStyle/>
          <a:p>
            <a:pPr marL="228600" indent="-228600" algn="r" defTabSz="914400" rtl="1" eaLnBrk="1" latinLnBrk="0" hangingPunct="1">
              <a:lnSpc>
                <a:spcPct val="90000"/>
              </a:lnSpc>
              <a:spcBef>
                <a:spcPts val="1000"/>
              </a:spcBef>
              <a:buFont typeface="Arial" panose="020B0604020202020204" pitchFamily="34" charset="0"/>
              <a:buChar char="•"/>
            </a:pPr>
            <a:r>
              <a:rPr lang="ar-SA" sz="2400" b="1" dirty="0">
                <a:latin typeface="Arial" panose="020B0604020202020204" pitchFamily="34" charset="0"/>
                <a:cs typeface="Arial" panose="020B0604020202020204" pitchFamily="34" charset="0"/>
              </a:rPr>
              <a:t>النشرة السنوية للزواج والطلاق </a:t>
            </a:r>
            <a:r>
              <a:rPr lang="ar-QA" sz="2400" b="1" dirty="0">
                <a:latin typeface="Arial" panose="020B0604020202020204" pitchFamily="34" charset="0"/>
                <a:cs typeface="Arial" panose="020B0604020202020204" pitchFamily="34" charset="0"/>
              </a:rPr>
              <a:t>-</a:t>
            </a:r>
            <a:r>
              <a:rPr lang="ar-SA" sz="2400" b="1" dirty="0">
                <a:latin typeface="Arial" panose="020B0604020202020204" pitchFamily="34" charset="0"/>
                <a:cs typeface="Arial" panose="020B0604020202020204" pitchFamily="34" charset="0"/>
              </a:rPr>
              <a:t> ١٩٨٤</a:t>
            </a:r>
          </a:p>
          <a:p>
            <a:pPr marL="228600" indent="-228600" algn="r" defTabSz="914400" rtl="1" eaLnBrk="1" latinLnBrk="0" hangingPunct="1">
              <a:lnSpc>
                <a:spcPct val="90000"/>
              </a:lnSpc>
              <a:spcBef>
                <a:spcPts val="1000"/>
              </a:spcBef>
              <a:buFont typeface="Arial" panose="020B0604020202020204" pitchFamily="34" charset="0"/>
              <a:buChar char="•"/>
            </a:pPr>
            <a:r>
              <a:rPr lang="ar-SA" sz="2400" b="1" dirty="0">
                <a:latin typeface="Arial" panose="020B0604020202020204" pitchFamily="34" charset="0"/>
                <a:cs typeface="Arial" panose="020B0604020202020204" pitchFamily="34" charset="0"/>
              </a:rPr>
              <a:t>الملخص التحليلي</a:t>
            </a:r>
            <a:r>
              <a:rPr lang="ar-QA" sz="2400" b="1" dirty="0">
                <a:latin typeface="Arial" panose="020B0604020202020204" pitchFamily="34" charset="0"/>
                <a:cs typeface="Arial" panose="020B0604020202020204" pitchFamily="34" charset="0"/>
              </a:rPr>
              <a:t> الإحصائي</a:t>
            </a:r>
            <a:r>
              <a:rPr lang="ar-SA" sz="2400" b="1" dirty="0">
                <a:latin typeface="Arial" panose="020B0604020202020204" pitchFamily="34" charset="0"/>
                <a:cs typeface="Arial" panose="020B0604020202020204" pitchFamily="34" charset="0"/>
              </a:rPr>
              <a:t> </a:t>
            </a:r>
            <a:r>
              <a:rPr lang="ar-QA" sz="2400" b="1" dirty="0">
                <a:latin typeface="Arial" panose="020B0604020202020204" pitchFamily="34" charset="0"/>
                <a:cs typeface="Arial" panose="020B0604020202020204" pitchFamily="34" charset="0"/>
              </a:rPr>
              <a:t>ال</a:t>
            </a:r>
            <a:r>
              <a:rPr lang="ar-SA" sz="2400" b="1" dirty="0">
                <a:latin typeface="Arial" panose="020B0604020202020204" pitchFamily="34" charset="0"/>
                <a:cs typeface="Arial" panose="020B0604020202020204" pitchFamily="34" charset="0"/>
              </a:rPr>
              <a:t>سنوي </a:t>
            </a:r>
            <a:r>
              <a:rPr lang="en-US" sz="2400" b="1" dirty="0">
                <a:latin typeface="Arial" panose="020B0604020202020204" pitchFamily="34" charset="0"/>
                <a:cs typeface="Arial" panose="020B0604020202020204" pitchFamily="34" charset="0"/>
              </a:rPr>
              <a:t>-</a:t>
            </a:r>
            <a:r>
              <a:rPr lang="ar-SA" sz="2400" b="1" dirty="0">
                <a:latin typeface="Arial" panose="020B0604020202020204" pitchFamily="34" charset="0"/>
                <a:cs typeface="Arial" panose="020B0604020202020204" pitchFamily="34" charset="0"/>
              </a:rPr>
              <a:t> ٢٠٠٩</a:t>
            </a:r>
          </a:p>
          <a:p>
            <a:pPr marL="228600" indent="-228600" algn="r" defTabSz="914400" rtl="1" eaLnBrk="1" latinLnBrk="0" hangingPunct="1">
              <a:lnSpc>
                <a:spcPct val="90000"/>
              </a:lnSpc>
              <a:spcBef>
                <a:spcPts val="1000"/>
              </a:spcBef>
              <a:buFont typeface="Arial" panose="020B0604020202020204" pitchFamily="34" charset="0"/>
              <a:buChar char="•"/>
            </a:pPr>
            <a:r>
              <a:rPr lang="ar-SA" sz="2400" b="1" dirty="0">
                <a:latin typeface="Arial" panose="020B0604020202020204" pitchFamily="34" charset="0"/>
                <a:cs typeface="Arial" panose="020B0604020202020204" pitchFamily="34" charset="0"/>
              </a:rPr>
              <a:t>النشرة الربعية </a:t>
            </a:r>
            <a:r>
              <a:rPr lang="en-US" sz="2400" b="1" dirty="0">
                <a:latin typeface="Arial" panose="020B0604020202020204" pitchFamily="34" charset="0"/>
                <a:cs typeface="Arial" panose="020B0604020202020204" pitchFamily="34" charset="0"/>
              </a:rPr>
              <a:t>-</a:t>
            </a:r>
            <a:r>
              <a:rPr lang="ar-SA" sz="2400" b="1" dirty="0">
                <a:latin typeface="Arial" panose="020B0604020202020204" pitchFamily="34" charset="0"/>
                <a:cs typeface="Arial" panose="020B0604020202020204" pitchFamily="34" charset="0"/>
              </a:rPr>
              <a:t> ٢٠١٦ </a:t>
            </a:r>
            <a:endParaRPr lang="ar-QA" sz="2400" b="1" dirty="0">
              <a:latin typeface="Arial" panose="020B0604020202020204" pitchFamily="34" charset="0"/>
              <a:cs typeface="Arial" panose="020B0604020202020204" pitchFamily="34" charset="0"/>
            </a:endParaRPr>
          </a:p>
          <a:p>
            <a:pPr marL="228600" indent="-228600" algn="r" defTabSz="914400" rtl="1" eaLnBrk="1" latinLnBrk="0" hangingPunct="1">
              <a:lnSpc>
                <a:spcPct val="90000"/>
              </a:lnSpc>
              <a:spcBef>
                <a:spcPts val="1000"/>
              </a:spcBef>
              <a:buFont typeface="Arial" panose="020B0604020202020204" pitchFamily="34" charset="0"/>
              <a:buChar char="•"/>
            </a:pPr>
            <a:r>
              <a:rPr lang="ar-QA" sz="2400" b="1" dirty="0">
                <a:latin typeface="Arial" panose="020B0604020202020204" pitchFamily="34" charset="0"/>
                <a:cs typeface="Arial" panose="020B0604020202020204" pitchFamily="34" charset="0"/>
              </a:rPr>
              <a:t>النشرة الشهرية </a:t>
            </a:r>
            <a:r>
              <a:rPr lang="en-US" sz="2400" b="1" dirty="0">
                <a:latin typeface="Arial" panose="020B0604020202020204" pitchFamily="34" charset="0"/>
                <a:cs typeface="Arial" panose="020B0604020202020204" pitchFamily="34" charset="0"/>
              </a:rPr>
              <a:t>-</a:t>
            </a:r>
            <a:r>
              <a:rPr lang="ar-SA" sz="2400" b="1" dirty="0">
                <a:latin typeface="Arial" panose="020B0604020202020204" pitchFamily="34" charset="0"/>
                <a:cs typeface="Arial" panose="020B0604020202020204" pitchFamily="34" charset="0"/>
              </a:rPr>
              <a:t> ٢٠١٦ </a:t>
            </a:r>
          </a:p>
          <a:p>
            <a:pPr marL="228600" indent="-228600" algn="r" defTabSz="914400" rtl="1" eaLnBrk="1" latinLnBrk="0" hangingPunct="1">
              <a:lnSpc>
                <a:spcPct val="90000"/>
              </a:lnSpc>
              <a:spcBef>
                <a:spcPts val="1000"/>
              </a:spcBef>
              <a:buFont typeface="Arial" panose="020B0604020202020204" pitchFamily="34" charset="0"/>
              <a:buChar char="•"/>
            </a:pPr>
            <a:endParaRPr lang="ar-SA" sz="2400" b="1" dirty="0">
              <a:latin typeface="Arial" panose="020B0604020202020204" pitchFamily="34" charset="0"/>
              <a:cs typeface="Arial" panose="020B0604020202020204" pitchFamily="34" charset="0"/>
            </a:endParaRPr>
          </a:p>
          <a:p>
            <a:pPr marL="0" indent="0" algn="r" defTabSz="914400" rtl="1" eaLnBrk="1" latinLnBrk="0" hangingPunct="1">
              <a:lnSpc>
                <a:spcPct val="90000"/>
              </a:lnSpc>
              <a:spcBef>
                <a:spcPts val="1000"/>
              </a:spcBef>
              <a:buNone/>
            </a:pPr>
            <a:endParaRPr lang="ar-SA" sz="2400" b="1" dirty="0">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BC2AD6C2-07BF-4C85-A3AD-1EC24D5376B1}"/>
              </a:ext>
            </a:extLst>
          </p:cNvPr>
          <p:cNvGrpSpPr/>
          <p:nvPr/>
        </p:nvGrpSpPr>
        <p:grpSpPr>
          <a:xfrm>
            <a:off x="386355" y="749445"/>
            <a:ext cx="7118391" cy="5843337"/>
            <a:chOff x="386355" y="749445"/>
            <a:chExt cx="7118391" cy="5843337"/>
          </a:xfrm>
        </p:grpSpPr>
        <p:pic>
          <p:nvPicPr>
            <p:cNvPr id="7" name="Picture 6" descr="A cover of a book&#10;&#10;Description automatically generated">
              <a:extLst>
                <a:ext uri="{FF2B5EF4-FFF2-40B4-BE49-F238E27FC236}">
                  <a16:creationId xmlns:a16="http://schemas.microsoft.com/office/drawing/2014/main" id="{4D7988F9-5A91-30AA-E044-1137C8D7162B}"/>
                </a:ext>
              </a:extLst>
            </p:cNvPr>
            <p:cNvPicPr>
              <a:picLocks noChangeAspect="1"/>
            </p:cNvPicPr>
            <p:nvPr/>
          </p:nvPicPr>
          <p:blipFill>
            <a:blip r:embed="rId2"/>
            <a:stretch>
              <a:fillRect/>
            </a:stretch>
          </p:blipFill>
          <p:spPr>
            <a:xfrm>
              <a:off x="677737" y="749445"/>
              <a:ext cx="2702960" cy="3819956"/>
            </a:xfrm>
            <a:prstGeom prst="rect">
              <a:avLst/>
            </a:prstGeom>
            <a:ln>
              <a:solidFill>
                <a:schemeClr val="tx1"/>
              </a:solidFill>
            </a:ln>
          </p:spPr>
        </p:pic>
        <p:pic>
          <p:nvPicPr>
            <p:cNvPr id="9" name="Picture 8" descr="A poster of a person and person on a bridge&#10;&#10;Description automatically generated">
              <a:extLst>
                <a:ext uri="{FF2B5EF4-FFF2-40B4-BE49-F238E27FC236}">
                  <a16:creationId xmlns:a16="http://schemas.microsoft.com/office/drawing/2014/main" id="{A1095020-420C-14BD-6128-FDB90D3B21EE}"/>
                </a:ext>
              </a:extLst>
            </p:cNvPr>
            <p:cNvPicPr>
              <a:picLocks noChangeAspect="1"/>
            </p:cNvPicPr>
            <p:nvPr/>
          </p:nvPicPr>
          <p:blipFill>
            <a:blip r:embed="rId3"/>
            <a:stretch>
              <a:fillRect/>
            </a:stretch>
          </p:blipFill>
          <p:spPr>
            <a:xfrm>
              <a:off x="2639329" y="2509964"/>
              <a:ext cx="2389584" cy="3357328"/>
            </a:xfrm>
            <a:prstGeom prst="rect">
              <a:avLst/>
            </a:prstGeom>
            <a:ln>
              <a:solidFill>
                <a:schemeClr val="tx1"/>
              </a:solidFill>
            </a:ln>
          </p:spPr>
        </p:pic>
        <p:pic>
          <p:nvPicPr>
            <p:cNvPr id="5" name="Picture 4" descr="A blue cover with black and white text&#10;&#10;Description automatically generated">
              <a:extLst>
                <a:ext uri="{FF2B5EF4-FFF2-40B4-BE49-F238E27FC236}">
                  <a16:creationId xmlns:a16="http://schemas.microsoft.com/office/drawing/2014/main" id="{63EAD84D-24C7-C8E8-E253-FBA104DB1733}"/>
                </a:ext>
              </a:extLst>
            </p:cNvPr>
            <p:cNvPicPr>
              <a:picLocks noChangeAspect="1"/>
            </p:cNvPicPr>
            <p:nvPr/>
          </p:nvPicPr>
          <p:blipFill>
            <a:blip r:embed="rId4"/>
            <a:stretch>
              <a:fillRect/>
            </a:stretch>
          </p:blipFill>
          <p:spPr>
            <a:xfrm>
              <a:off x="386355" y="4569401"/>
              <a:ext cx="2192722" cy="1514398"/>
            </a:xfrm>
            <a:prstGeom prst="rect">
              <a:avLst/>
            </a:prstGeom>
            <a:ln>
              <a:solidFill>
                <a:schemeClr val="tx1"/>
              </a:solidFill>
            </a:ln>
          </p:spPr>
        </p:pic>
        <p:pic>
          <p:nvPicPr>
            <p:cNvPr id="4" name="Picture 3">
              <a:extLst>
                <a:ext uri="{FF2B5EF4-FFF2-40B4-BE49-F238E27FC236}">
                  <a16:creationId xmlns:a16="http://schemas.microsoft.com/office/drawing/2014/main" id="{FCC675E1-0725-4CDA-90E6-37B2278BCF03}"/>
                </a:ext>
              </a:extLst>
            </p:cNvPr>
            <p:cNvPicPr>
              <a:picLocks noChangeAspect="1"/>
            </p:cNvPicPr>
            <p:nvPr/>
          </p:nvPicPr>
          <p:blipFill rotWithShape="1">
            <a:blip r:embed="rId5"/>
            <a:srcRect l="26714" t="19266" r="6308" b="8288"/>
            <a:stretch/>
          </p:blipFill>
          <p:spPr>
            <a:xfrm>
              <a:off x="4416931" y="4715025"/>
              <a:ext cx="3087815" cy="1877757"/>
            </a:xfrm>
            <a:prstGeom prst="rect">
              <a:avLst/>
            </a:prstGeom>
            <a:ln>
              <a:solidFill>
                <a:schemeClr val="tx1"/>
              </a:solidFill>
            </a:ln>
          </p:spPr>
        </p:pic>
      </p:grpSp>
    </p:spTree>
    <p:extLst>
      <p:ext uri="{BB962C8B-B14F-4D97-AF65-F5344CB8AC3E}">
        <p14:creationId xmlns:p14="http://schemas.microsoft.com/office/powerpoint/2010/main" val="34795987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2088F-9A1B-52BB-BF9B-C13169477BE5}"/>
              </a:ext>
            </a:extLst>
          </p:cNvPr>
          <p:cNvSpPr>
            <a:spLocks noGrp="1"/>
          </p:cNvSpPr>
          <p:nvPr>
            <p:ph type="title"/>
          </p:nvPr>
        </p:nvSpPr>
        <p:spPr/>
        <p:txBody>
          <a:bodyPr vert="horz" lIns="91440" tIns="45720" rIns="91440" bIns="45720" rtlCol="0" anchor="b">
            <a:normAutofit/>
          </a:bodyPr>
          <a:lstStyle/>
          <a:p>
            <a:pPr algn="ctr" defTabSz="914400" rtl="1">
              <a:lnSpc>
                <a:spcPct val="90000"/>
              </a:lnSpc>
            </a:pPr>
            <a:r>
              <a:rPr lang="ar-QA" sz="4000" dirty="0"/>
              <a:t>أهمية الرصد</a:t>
            </a:r>
            <a:endParaRPr lang="en-US" sz="4000" dirty="0"/>
          </a:p>
        </p:txBody>
      </p:sp>
      <p:sp>
        <p:nvSpPr>
          <p:cNvPr id="3" name="Content Placeholder 2">
            <a:extLst>
              <a:ext uri="{FF2B5EF4-FFF2-40B4-BE49-F238E27FC236}">
                <a16:creationId xmlns:a16="http://schemas.microsoft.com/office/drawing/2014/main" id="{8B508BCB-D63E-2A74-D6C4-193153686BBE}"/>
              </a:ext>
            </a:extLst>
          </p:cNvPr>
          <p:cNvSpPr>
            <a:spLocks noGrp="1"/>
          </p:cNvSpPr>
          <p:nvPr>
            <p:ph idx="1"/>
          </p:nvPr>
        </p:nvSpPr>
        <p:spPr>
          <a:xfrm>
            <a:off x="628186" y="1463742"/>
            <a:ext cx="11029615" cy="3678303"/>
          </a:xfrm>
        </p:spPr>
        <p:txBody>
          <a:bodyPr/>
          <a:lstStyle/>
          <a:p>
            <a:pPr algn="r" rtl="1"/>
            <a:r>
              <a:rPr lang="ar-QA" sz="2400"/>
              <a:t>معرفة الاتجاه الديموغرافي للطلاق</a:t>
            </a:r>
          </a:p>
          <a:p>
            <a:pPr algn="r" rtl="1"/>
            <a:r>
              <a:rPr lang="ar-QA" sz="2400"/>
              <a:t>تحديد الاستراتيجيات الملائمة للحد من الطلاق</a:t>
            </a:r>
          </a:p>
          <a:p>
            <a:pPr algn="r" rtl="1"/>
            <a:r>
              <a:rPr lang="ar-QA" sz="2400"/>
              <a:t>التخطيط الأمثل للأنشطة والبرامج الموجهة</a:t>
            </a:r>
          </a:p>
          <a:p>
            <a:pPr marL="0" indent="0" algn="r" rtl="1">
              <a:buNone/>
            </a:pPr>
            <a:endParaRPr lang="ar-QA"/>
          </a:p>
          <a:p>
            <a:pPr marL="0" indent="0" algn="r" rtl="1">
              <a:buNone/>
            </a:pPr>
            <a:endParaRPr lang="en-US" dirty="0"/>
          </a:p>
        </p:txBody>
      </p:sp>
      <p:grpSp>
        <p:nvGrpSpPr>
          <p:cNvPr id="11" name="Group 10">
            <a:extLst>
              <a:ext uri="{FF2B5EF4-FFF2-40B4-BE49-F238E27FC236}">
                <a16:creationId xmlns:a16="http://schemas.microsoft.com/office/drawing/2014/main" id="{EFABD1C3-C302-4D22-85D0-3AFD149A9E7E}"/>
              </a:ext>
            </a:extLst>
          </p:cNvPr>
          <p:cNvGrpSpPr/>
          <p:nvPr/>
        </p:nvGrpSpPr>
        <p:grpSpPr>
          <a:xfrm>
            <a:off x="581192" y="2039023"/>
            <a:ext cx="9587309" cy="4553456"/>
            <a:chOff x="581192" y="2039023"/>
            <a:chExt cx="9587309" cy="4553456"/>
          </a:xfrm>
        </p:grpSpPr>
        <p:pic>
          <p:nvPicPr>
            <p:cNvPr id="6" name="Picture 5">
              <a:extLst>
                <a:ext uri="{FF2B5EF4-FFF2-40B4-BE49-F238E27FC236}">
                  <a16:creationId xmlns:a16="http://schemas.microsoft.com/office/drawing/2014/main" id="{F099AA1F-AE7A-4958-8846-C7764AFF9530}"/>
                </a:ext>
              </a:extLst>
            </p:cNvPr>
            <p:cNvPicPr>
              <a:picLocks noChangeAspect="1"/>
            </p:cNvPicPr>
            <p:nvPr/>
          </p:nvPicPr>
          <p:blipFill rotWithShape="1">
            <a:blip r:embed="rId2"/>
            <a:srcRect l="47193" t="42663" r="19461" b="18959"/>
            <a:stretch/>
          </p:blipFill>
          <p:spPr>
            <a:xfrm>
              <a:off x="581192" y="4753599"/>
              <a:ext cx="2825972" cy="1828570"/>
            </a:xfrm>
            <a:prstGeom prst="rect">
              <a:avLst/>
            </a:prstGeom>
          </p:spPr>
        </p:pic>
        <p:pic>
          <p:nvPicPr>
            <p:cNvPr id="7" name="Picture 6">
              <a:extLst>
                <a:ext uri="{FF2B5EF4-FFF2-40B4-BE49-F238E27FC236}">
                  <a16:creationId xmlns:a16="http://schemas.microsoft.com/office/drawing/2014/main" id="{8776E75C-98F2-4BC5-86FB-2B033B09F1AD}"/>
                </a:ext>
              </a:extLst>
            </p:cNvPr>
            <p:cNvPicPr>
              <a:picLocks noChangeAspect="1"/>
            </p:cNvPicPr>
            <p:nvPr/>
          </p:nvPicPr>
          <p:blipFill rotWithShape="1">
            <a:blip r:embed="rId3"/>
            <a:srcRect l="51692" t="30144" r="17961" b="19165"/>
            <a:stretch/>
          </p:blipFill>
          <p:spPr>
            <a:xfrm>
              <a:off x="720965" y="2039023"/>
              <a:ext cx="2546425" cy="2391509"/>
            </a:xfrm>
            <a:prstGeom prst="rect">
              <a:avLst/>
            </a:prstGeom>
          </p:spPr>
        </p:pic>
        <p:pic>
          <p:nvPicPr>
            <p:cNvPr id="8" name="Picture 7">
              <a:extLst>
                <a:ext uri="{FF2B5EF4-FFF2-40B4-BE49-F238E27FC236}">
                  <a16:creationId xmlns:a16="http://schemas.microsoft.com/office/drawing/2014/main" id="{6AA4CAB2-CEFA-4C56-B0D1-C5382E19E630}"/>
                </a:ext>
              </a:extLst>
            </p:cNvPr>
            <p:cNvPicPr>
              <a:picLocks noChangeAspect="1"/>
            </p:cNvPicPr>
            <p:nvPr/>
          </p:nvPicPr>
          <p:blipFill rotWithShape="1">
            <a:blip r:embed="rId4"/>
            <a:srcRect l="44307" t="18856" r="23501" b="6235"/>
            <a:stretch/>
          </p:blipFill>
          <p:spPr>
            <a:xfrm>
              <a:off x="4159018" y="4200970"/>
              <a:ext cx="1828030" cy="2391509"/>
            </a:xfrm>
            <a:prstGeom prst="rect">
              <a:avLst/>
            </a:prstGeom>
          </p:spPr>
        </p:pic>
        <p:pic>
          <p:nvPicPr>
            <p:cNvPr id="9" name="Picture 8">
              <a:extLst>
                <a:ext uri="{FF2B5EF4-FFF2-40B4-BE49-F238E27FC236}">
                  <a16:creationId xmlns:a16="http://schemas.microsoft.com/office/drawing/2014/main" id="{F89F742C-34A6-4A88-8CEC-94DCCE34A0CD}"/>
                </a:ext>
              </a:extLst>
            </p:cNvPr>
            <p:cNvPicPr>
              <a:picLocks noChangeAspect="1"/>
            </p:cNvPicPr>
            <p:nvPr/>
          </p:nvPicPr>
          <p:blipFill rotWithShape="1">
            <a:blip r:embed="rId5"/>
            <a:srcRect l="44842" t="19883" r="23616" b="6850"/>
            <a:stretch/>
          </p:blipFill>
          <p:spPr>
            <a:xfrm>
              <a:off x="6229198" y="4194940"/>
              <a:ext cx="1828031" cy="2387229"/>
            </a:xfrm>
            <a:prstGeom prst="rect">
              <a:avLst/>
            </a:prstGeom>
          </p:spPr>
        </p:pic>
        <p:pic>
          <p:nvPicPr>
            <p:cNvPr id="10" name="Picture 9">
              <a:extLst>
                <a:ext uri="{FF2B5EF4-FFF2-40B4-BE49-F238E27FC236}">
                  <a16:creationId xmlns:a16="http://schemas.microsoft.com/office/drawing/2014/main" id="{5CC67490-3F91-4C51-9E84-5788742F3EA6}"/>
                </a:ext>
              </a:extLst>
            </p:cNvPr>
            <p:cNvPicPr>
              <a:picLocks noChangeAspect="1"/>
            </p:cNvPicPr>
            <p:nvPr/>
          </p:nvPicPr>
          <p:blipFill rotWithShape="1">
            <a:blip r:embed="rId6"/>
            <a:srcRect l="44192" t="19266" r="22923" b="6030"/>
            <a:stretch/>
          </p:blipFill>
          <p:spPr>
            <a:xfrm>
              <a:off x="8299379" y="4194939"/>
              <a:ext cx="1869122" cy="2387229"/>
            </a:xfrm>
            <a:prstGeom prst="rect">
              <a:avLst/>
            </a:prstGeom>
          </p:spPr>
        </p:pic>
      </p:grpSp>
    </p:spTree>
    <p:extLst>
      <p:ext uri="{BB962C8B-B14F-4D97-AF65-F5344CB8AC3E}">
        <p14:creationId xmlns:p14="http://schemas.microsoft.com/office/powerpoint/2010/main" val="33052691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D0C6701-F5AC-48AF-9E03-40F3907DA8F1}"/>
              </a:ext>
            </a:extLst>
          </p:cNvPr>
          <p:cNvGrpSpPr/>
          <p:nvPr/>
        </p:nvGrpSpPr>
        <p:grpSpPr>
          <a:xfrm>
            <a:off x="393504" y="1127897"/>
            <a:ext cx="11496705" cy="4820515"/>
            <a:chOff x="393504" y="1127897"/>
            <a:chExt cx="11496705" cy="4820515"/>
          </a:xfrm>
        </p:grpSpPr>
        <p:pic>
          <p:nvPicPr>
            <p:cNvPr id="5" name="Picture 4" descr="A cover of a book&#10;&#10;Description automatically generated">
              <a:extLst>
                <a:ext uri="{FF2B5EF4-FFF2-40B4-BE49-F238E27FC236}">
                  <a16:creationId xmlns:a16="http://schemas.microsoft.com/office/drawing/2014/main" id="{69B5840D-267E-09F8-935E-4E3344488618}"/>
                </a:ext>
              </a:extLst>
            </p:cNvPr>
            <p:cNvPicPr>
              <a:picLocks noChangeAspect="1"/>
            </p:cNvPicPr>
            <p:nvPr/>
          </p:nvPicPr>
          <p:blipFill>
            <a:blip r:embed="rId2"/>
            <a:stretch>
              <a:fillRect/>
            </a:stretch>
          </p:blipFill>
          <p:spPr>
            <a:xfrm>
              <a:off x="4556403" y="1127897"/>
              <a:ext cx="3369684" cy="4395025"/>
            </a:xfrm>
            <a:prstGeom prst="rect">
              <a:avLst/>
            </a:prstGeom>
            <a:ln>
              <a:solidFill>
                <a:schemeClr val="tx1"/>
              </a:solidFill>
            </a:ln>
          </p:spPr>
        </p:pic>
        <p:pic>
          <p:nvPicPr>
            <p:cNvPr id="8" name="Picture 7">
              <a:extLst>
                <a:ext uri="{FF2B5EF4-FFF2-40B4-BE49-F238E27FC236}">
                  <a16:creationId xmlns:a16="http://schemas.microsoft.com/office/drawing/2014/main" id="{02F13F3E-6CD6-4275-3BD3-C19BACAFF063}"/>
                </a:ext>
              </a:extLst>
            </p:cNvPr>
            <p:cNvPicPr>
              <a:picLocks noChangeAspect="1"/>
            </p:cNvPicPr>
            <p:nvPr/>
          </p:nvPicPr>
          <p:blipFill>
            <a:blip r:embed="rId3"/>
            <a:stretch>
              <a:fillRect/>
            </a:stretch>
          </p:blipFill>
          <p:spPr>
            <a:xfrm>
              <a:off x="393504" y="1438835"/>
              <a:ext cx="3369684" cy="4509577"/>
            </a:xfrm>
            <a:prstGeom prst="rect">
              <a:avLst/>
            </a:prstGeom>
            <a:ln>
              <a:solidFill>
                <a:schemeClr val="tx1"/>
              </a:solidFill>
            </a:ln>
          </p:spPr>
        </p:pic>
        <p:pic>
          <p:nvPicPr>
            <p:cNvPr id="10" name="Picture 9" descr="A screenshot of a graph&#10;&#10;Description automatically generated">
              <a:extLst>
                <a:ext uri="{FF2B5EF4-FFF2-40B4-BE49-F238E27FC236}">
                  <a16:creationId xmlns:a16="http://schemas.microsoft.com/office/drawing/2014/main" id="{DED9C003-43AB-428D-438C-320A99C11EEB}"/>
                </a:ext>
              </a:extLst>
            </p:cNvPr>
            <p:cNvPicPr>
              <a:picLocks noChangeAspect="1"/>
            </p:cNvPicPr>
            <p:nvPr/>
          </p:nvPicPr>
          <p:blipFill>
            <a:blip r:embed="rId4"/>
            <a:stretch>
              <a:fillRect/>
            </a:stretch>
          </p:blipFill>
          <p:spPr>
            <a:xfrm>
              <a:off x="8520525" y="1438835"/>
              <a:ext cx="3369684" cy="4477870"/>
            </a:xfrm>
            <a:prstGeom prst="rect">
              <a:avLst/>
            </a:prstGeom>
            <a:ln>
              <a:solidFill>
                <a:schemeClr val="tx1"/>
              </a:solidFill>
            </a:ln>
          </p:spPr>
        </p:pic>
      </p:grpSp>
    </p:spTree>
    <p:extLst>
      <p:ext uri="{BB962C8B-B14F-4D97-AF65-F5344CB8AC3E}">
        <p14:creationId xmlns:p14="http://schemas.microsoft.com/office/powerpoint/2010/main" val="40501815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web page&#10;&#10;Description automatically generated">
            <a:extLst>
              <a:ext uri="{FF2B5EF4-FFF2-40B4-BE49-F238E27FC236}">
                <a16:creationId xmlns:a16="http://schemas.microsoft.com/office/drawing/2014/main" id="{859D36A9-0BC0-6031-7D17-D87FCE4EF8E1}"/>
              </a:ext>
            </a:extLst>
          </p:cNvPr>
          <p:cNvPicPr>
            <a:picLocks noGrp="1" noChangeAspect="1"/>
          </p:cNvPicPr>
          <p:nvPr>
            <p:ph idx="4294967295"/>
          </p:nvPr>
        </p:nvPicPr>
        <p:blipFill rotWithShape="1">
          <a:blip r:embed="rId2"/>
          <a:srcRect t="3960"/>
          <a:stretch/>
        </p:blipFill>
        <p:spPr>
          <a:xfrm>
            <a:off x="463169" y="82182"/>
            <a:ext cx="11265868" cy="6761749"/>
          </a:xfrm>
          <a:ln>
            <a:solidFill>
              <a:schemeClr val="tx1"/>
            </a:solidFill>
          </a:ln>
        </p:spPr>
      </p:pic>
    </p:spTree>
    <p:extLst>
      <p:ext uri="{BB962C8B-B14F-4D97-AF65-F5344CB8AC3E}">
        <p14:creationId xmlns:p14="http://schemas.microsoft.com/office/powerpoint/2010/main" val="248010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id="{5150C042-609C-375E-0B02-904F51A94F25}"/>
              </a:ext>
            </a:extLst>
          </p:cNvPr>
          <p:cNvPicPr>
            <a:picLocks noGrp="1" noChangeAspect="1"/>
          </p:cNvPicPr>
          <p:nvPr>
            <p:ph idx="4294967295"/>
          </p:nvPr>
        </p:nvPicPr>
        <p:blipFill rotWithShape="1">
          <a:blip r:embed="rId2"/>
          <a:srcRect t="4131"/>
          <a:stretch/>
        </p:blipFill>
        <p:spPr>
          <a:xfrm>
            <a:off x="464237" y="76714"/>
            <a:ext cx="11269880" cy="6753150"/>
          </a:xfrm>
          <a:ln>
            <a:solidFill>
              <a:schemeClr val="tx1"/>
            </a:solidFill>
          </a:ln>
        </p:spPr>
      </p:pic>
    </p:spTree>
    <p:extLst>
      <p:ext uri="{BB962C8B-B14F-4D97-AF65-F5344CB8AC3E}">
        <p14:creationId xmlns:p14="http://schemas.microsoft.com/office/powerpoint/2010/main" val="39676377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9B9822E-111A-4F01-830D-28A3EC451BE0}"/>
              </a:ext>
            </a:extLst>
          </p:cNvPr>
          <p:cNvPicPr>
            <a:picLocks noChangeAspect="1"/>
          </p:cNvPicPr>
          <p:nvPr/>
        </p:nvPicPr>
        <p:blipFill rotWithShape="1">
          <a:blip r:embed="rId2"/>
          <a:srcRect l="1154" t="9005" b="6235"/>
          <a:stretch/>
        </p:blipFill>
        <p:spPr>
          <a:xfrm>
            <a:off x="98470" y="618978"/>
            <a:ext cx="12051323" cy="5809957"/>
          </a:xfrm>
          <a:prstGeom prst="rect">
            <a:avLst/>
          </a:prstGeom>
        </p:spPr>
      </p:pic>
    </p:spTree>
    <p:extLst>
      <p:ext uri="{BB962C8B-B14F-4D97-AF65-F5344CB8AC3E}">
        <p14:creationId xmlns:p14="http://schemas.microsoft.com/office/powerpoint/2010/main" val="9692082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E82237-3018-4BE5-8C2F-C37F75D54D7C}"/>
              </a:ext>
            </a:extLst>
          </p:cNvPr>
          <p:cNvPicPr>
            <a:picLocks noChangeAspect="1"/>
          </p:cNvPicPr>
          <p:nvPr/>
        </p:nvPicPr>
        <p:blipFill rotWithShape="1">
          <a:blip r:embed="rId2"/>
          <a:srcRect l="48116" t="12290" r="6770" b="7877"/>
          <a:stretch/>
        </p:blipFill>
        <p:spPr>
          <a:xfrm>
            <a:off x="6559162" y="1387378"/>
            <a:ext cx="4793466" cy="4768947"/>
          </a:xfrm>
          <a:prstGeom prst="rect">
            <a:avLst/>
          </a:prstGeom>
        </p:spPr>
      </p:pic>
      <p:pic>
        <p:nvPicPr>
          <p:cNvPr id="4" name="Picture 3">
            <a:extLst>
              <a:ext uri="{FF2B5EF4-FFF2-40B4-BE49-F238E27FC236}">
                <a16:creationId xmlns:a16="http://schemas.microsoft.com/office/drawing/2014/main" id="{CCDFC57A-2793-42B7-B30C-B09CBC86EE80}"/>
              </a:ext>
            </a:extLst>
          </p:cNvPr>
          <p:cNvPicPr>
            <a:picLocks noChangeAspect="1"/>
          </p:cNvPicPr>
          <p:nvPr/>
        </p:nvPicPr>
        <p:blipFill>
          <a:blip r:embed="rId3"/>
          <a:stretch>
            <a:fillRect/>
          </a:stretch>
        </p:blipFill>
        <p:spPr>
          <a:xfrm>
            <a:off x="1789041" y="2532013"/>
            <a:ext cx="3843798" cy="2152527"/>
          </a:xfrm>
          <a:prstGeom prst="rect">
            <a:avLst/>
          </a:prstGeom>
        </p:spPr>
      </p:pic>
    </p:spTree>
    <p:extLst>
      <p:ext uri="{BB962C8B-B14F-4D97-AF65-F5344CB8AC3E}">
        <p14:creationId xmlns:p14="http://schemas.microsoft.com/office/powerpoint/2010/main" val="35663177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494A0-23C6-5431-A6CD-6C176BCC3C4A}"/>
              </a:ext>
            </a:extLst>
          </p:cNvPr>
          <p:cNvSpPr>
            <a:spLocks noGrp="1"/>
          </p:cNvSpPr>
          <p:nvPr>
            <p:ph type="title"/>
          </p:nvPr>
        </p:nvSpPr>
        <p:spPr>
          <a:xfrm>
            <a:off x="581192" y="3429000"/>
            <a:ext cx="11029616" cy="1013800"/>
          </a:xfrm>
        </p:spPr>
        <p:txBody>
          <a:bodyPr>
            <a:normAutofit fontScale="90000"/>
          </a:bodyPr>
          <a:lstStyle/>
          <a:p>
            <a:pPr algn="ctr" rtl="1"/>
            <a:r>
              <a:rPr lang="ar-QA" sz="6600" dirty="0">
                <a:solidFill>
                  <a:schemeClr val="tx1"/>
                </a:solidFill>
              </a:rPr>
              <a:t>شكراً لحسن الاستماع</a:t>
            </a:r>
            <a:endParaRPr lang="en-US" sz="6600" dirty="0">
              <a:solidFill>
                <a:schemeClr val="tx1"/>
              </a:solidFill>
            </a:endParaRPr>
          </a:p>
        </p:txBody>
      </p:sp>
    </p:spTree>
    <p:extLst>
      <p:ext uri="{BB962C8B-B14F-4D97-AF65-F5344CB8AC3E}">
        <p14:creationId xmlns:p14="http://schemas.microsoft.com/office/powerpoint/2010/main" val="39026953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1B9A-9BC5-4ED6-8944-731F4E36693C}"/>
              </a:ext>
            </a:extLst>
          </p:cNvPr>
          <p:cNvSpPr txBox="1"/>
          <p:nvPr/>
        </p:nvSpPr>
        <p:spPr>
          <a:xfrm>
            <a:off x="1786597" y="1800665"/>
            <a:ext cx="9298745" cy="5078313"/>
          </a:xfrm>
          <a:prstGeom prst="rect">
            <a:avLst/>
          </a:prstGeom>
          <a:noFill/>
        </p:spPr>
        <p:txBody>
          <a:bodyPr wrap="square" rtlCol="0">
            <a:spAutoFit/>
          </a:bodyPr>
          <a:lstStyle/>
          <a:p>
            <a:pPr algn="ctr" rtl="1"/>
            <a:r>
              <a:rPr lang="ar-QA" sz="4000" b="1" dirty="0">
                <a:latin typeface="Arial" panose="020B0604020202020204" pitchFamily="34" charset="0"/>
                <a:cs typeface="Arial" panose="020B0604020202020204" pitchFamily="34" charset="0"/>
              </a:rPr>
              <a:t>المحاور</a:t>
            </a:r>
          </a:p>
          <a:p>
            <a:pPr marL="457200" indent="-457200" algn="r" rtl="1">
              <a:lnSpc>
                <a:spcPct val="150000"/>
              </a:lnSpc>
              <a:buFont typeface="Arial" panose="020B0604020202020204" pitchFamily="34" charset="0"/>
              <a:buChar char="•"/>
            </a:pPr>
            <a:r>
              <a:rPr lang="ar-QA" sz="2800" dirty="0">
                <a:latin typeface="Arial" panose="020B0604020202020204" pitchFamily="34" charset="0"/>
                <a:cs typeface="Arial" panose="020B0604020202020204" pitchFamily="34" charset="0"/>
              </a:rPr>
              <a:t>آلية تجميع البيانات</a:t>
            </a:r>
          </a:p>
          <a:p>
            <a:pPr marL="457200" indent="-457200" algn="r" rtl="1">
              <a:lnSpc>
                <a:spcPct val="150000"/>
              </a:lnSpc>
              <a:buFont typeface="Arial" panose="020B0604020202020204" pitchFamily="34" charset="0"/>
              <a:buChar char="•"/>
            </a:pPr>
            <a:r>
              <a:rPr lang="ar-QA" sz="2800" dirty="0">
                <a:latin typeface="Arial" panose="020B0604020202020204" pitchFamily="34" charset="0"/>
                <a:cs typeface="Arial" panose="020B0604020202020204" pitchFamily="34" charset="0"/>
              </a:rPr>
              <a:t>الفرق بين بيانات السجلات وبيانات التعداد العام للسكان</a:t>
            </a:r>
          </a:p>
          <a:p>
            <a:pPr marL="457200" indent="-457200" algn="r" rtl="1">
              <a:lnSpc>
                <a:spcPct val="150000"/>
              </a:lnSpc>
              <a:buFont typeface="Arial" panose="020B0604020202020204" pitchFamily="34" charset="0"/>
              <a:buChar char="•"/>
            </a:pPr>
            <a:r>
              <a:rPr lang="ar-QA" sz="2800" dirty="0">
                <a:latin typeface="Arial" panose="020B0604020202020204" pitchFamily="34" charset="0"/>
                <a:cs typeface="Arial" panose="020B0604020202020204" pitchFamily="34" charset="0"/>
              </a:rPr>
              <a:t>أمثلة على المخرجات </a:t>
            </a:r>
          </a:p>
          <a:p>
            <a:pPr marL="457200" indent="-457200" algn="r" rtl="1">
              <a:lnSpc>
                <a:spcPct val="150000"/>
              </a:lnSpc>
              <a:buFont typeface="Arial" panose="020B0604020202020204" pitchFamily="34" charset="0"/>
              <a:buChar char="•"/>
            </a:pPr>
            <a:r>
              <a:rPr lang="ar-QA" sz="2800" dirty="0">
                <a:latin typeface="Arial" panose="020B0604020202020204" pitchFamily="34" charset="0"/>
                <a:cs typeface="Arial" panose="020B0604020202020204" pitchFamily="34" charset="0"/>
              </a:rPr>
              <a:t>إصدارات الزواج والطلاق</a:t>
            </a:r>
          </a:p>
          <a:p>
            <a:pPr marL="457200" indent="-457200" algn="r" rtl="1">
              <a:lnSpc>
                <a:spcPct val="150000"/>
              </a:lnSpc>
              <a:buFont typeface="Arial" panose="020B0604020202020204" pitchFamily="34" charset="0"/>
              <a:buChar char="•"/>
            </a:pPr>
            <a:r>
              <a:rPr lang="ar-QA" sz="2800" dirty="0">
                <a:latin typeface="Arial" panose="020B0604020202020204" pitchFamily="34" charset="0"/>
                <a:cs typeface="Arial" panose="020B0604020202020204" pitchFamily="34" charset="0"/>
              </a:rPr>
              <a:t>أهمية الرصد</a:t>
            </a:r>
          </a:p>
          <a:p>
            <a:pPr algn="r" rtl="1"/>
            <a:endParaRPr lang="ar-QA" sz="2800" dirty="0">
              <a:latin typeface="Arial" panose="020B0604020202020204" pitchFamily="34" charset="0"/>
              <a:cs typeface="Arial" panose="020B0604020202020204" pitchFamily="34" charset="0"/>
            </a:endParaRPr>
          </a:p>
          <a:p>
            <a:pPr algn="r" rtl="1"/>
            <a:r>
              <a:rPr lang="ar-QA" sz="2800" dirty="0">
                <a:latin typeface="Arial" panose="020B0604020202020204" pitchFamily="34" charset="0"/>
                <a:cs typeface="Arial" panose="020B0604020202020204" pitchFamily="34" charset="0"/>
              </a:rPr>
              <a:t> </a:t>
            </a:r>
          </a:p>
          <a:p>
            <a:endParaRPr lang="ar-QA" dirty="0"/>
          </a:p>
        </p:txBody>
      </p:sp>
    </p:spTree>
    <p:extLst>
      <p:ext uri="{BB962C8B-B14F-4D97-AF65-F5344CB8AC3E}">
        <p14:creationId xmlns:p14="http://schemas.microsoft.com/office/powerpoint/2010/main" val="4082993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6BF1D-D287-E10A-ED26-536C34E53A9D}"/>
              </a:ext>
            </a:extLst>
          </p:cNvPr>
          <p:cNvSpPr>
            <a:spLocks noGrp="1"/>
          </p:cNvSpPr>
          <p:nvPr>
            <p:ph type="title"/>
          </p:nvPr>
        </p:nvSpPr>
        <p:spPr>
          <a:xfrm>
            <a:off x="838200" y="182903"/>
            <a:ext cx="10515600" cy="1325563"/>
          </a:xfrm>
        </p:spPr>
        <p:txBody>
          <a:bodyPr/>
          <a:lstStyle/>
          <a:p>
            <a:pPr algn="r" rtl="1"/>
            <a:r>
              <a:rPr lang="ar-QA" dirty="0"/>
              <a:t>كيف يتم الحصول على البيانات</a:t>
            </a:r>
            <a:endParaRPr lang="en-US" dirty="0"/>
          </a:p>
        </p:txBody>
      </p:sp>
      <p:grpSp>
        <p:nvGrpSpPr>
          <p:cNvPr id="4" name="Group 3">
            <a:extLst>
              <a:ext uri="{FF2B5EF4-FFF2-40B4-BE49-F238E27FC236}">
                <a16:creationId xmlns:a16="http://schemas.microsoft.com/office/drawing/2014/main" id="{D757CC93-657B-45EA-A577-2194478263E1}"/>
              </a:ext>
            </a:extLst>
          </p:cNvPr>
          <p:cNvGrpSpPr/>
          <p:nvPr/>
        </p:nvGrpSpPr>
        <p:grpSpPr>
          <a:xfrm>
            <a:off x="607378" y="2213529"/>
            <a:ext cx="10254626" cy="4274582"/>
            <a:chOff x="607378" y="2213529"/>
            <a:chExt cx="10254626" cy="4274582"/>
          </a:xfrm>
        </p:grpSpPr>
        <p:pic>
          <p:nvPicPr>
            <p:cNvPr id="1026" name="Picture 2" descr="استعلامات">
              <a:extLst>
                <a:ext uri="{FF2B5EF4-FFF2-40B4-BE49-F238E27FC236}">
                  <a16:creationId xmlns:a16="http://schemas.microsoft.com/office/drawing/2014/main" id="{B61F7BA3-4F25-F240-C9F6-4A9CE235AE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3234" y="2948582"/>
              <a:ext cx="3324225" cy="9715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المجلس الوطني للتخطيط : إصدار 741 رخصة بناء خلال يوليو الماضي - جريدة الراية">
              <a:extLst>
                <a:ext uri="{FF2B5EF4-FFF2-40B4-BE49-F238E27FC236}">
                  <a16:creationId xmlns:a16="http://schemas.microsoft.com/office/drawing/2014/main" id="{4AA5408F-344C-7FF1-7AA9-FF7EB0B63F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634257"/>
              <a:ext cx="2857500" cy="1600200"/>
            </a:xfrm>
            <a:prstGeom prst="rect">
              <a:avLst/>
            </a:prstGeom>
            <a:noFill/>
            <a:extLst>
              <a:ext uri="{909E8E84-426E-40DD-AFC4-6F175D3DCCD1}">
                <a14:hiddenFill xmlns:a14="http://schemas.microsoft.com/office/drawing/2010/main">
                  <a:solidFill>
                    <a:srgbClr val="FFFFFF"/>
                  </a:solidFill>
                </a14:hiddenFill>
              </a:ext>
            </a:extLst>
          </p:spPr>
        </p:pic>
        <p:sp>
          <p:nvSpPr>
            <p:cNvPr id="6" name="Arrow: Left 5">
              <a:extLst>
                <a:ext uri="{FF2B5EF4-FFF2-40B4-BE49-F238E27FC236}">
                  <a16:creationId xmlns:a16="http://schemas.microsoft.com/office/drawing/2014/main" id="{BB85BBB7-96F4-A557-ECBD-180B16930084}"/>
                </a:ext>
              </a:extLst>
            </p:cNvPr>
            <p:cNvSpPr/>
            <p:nvPr/>
          </p:nvSpPr>
          <p:spPr>
            <a:xfrm>
              <a:off x="4113627" y="2948582"/>
              <a:ext cx="2011680" cy="949495"/>
            </a:xfrm>
            <a:prstGeom prst="left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QA" dirty="0">
                  <a:solidFill>
                    <a:schemeClr val="tx1"/>
                  </a:solidFill>
                </a:rPr>
                <a:t>الربط المباشر</a:t>
              </a:r>
              <a:endParaRPr lang="en-US" dirty="0">
                <a:solidFill>
                  <a:schemeClr val="tx1"/>
                </a:solidFill>
              </a:endParaRPr>
            </a:p>
          </p:txBody>
        </p:sp>
        <p:sp>
          <p:nvSpPr>
            <p:cNvPr id="10" name="TextBox 9">
              <a:extLst>
                <a:ext uri="{FF2B5EF4-FFF2-40B4-BE49-F238E27FC236}">
                  <a16:creationId xmlns:a16="http://schemas.microsoft.com/office/drawing/2014/main" id="{CAE56641-54C0-4D39-6CF7-3435B0ACB12A}"/>
                </a:ext>
              </a:extLst>
            </p:cNvPr>
            <p:cNvSpPr txBox="1"/>
            <p:nvPr/>
          </p:nvSpPr>
          <p:spPr>
            <a:xfrm>
              <a:off x="7705396" y="2213529"/>
              <a:ext cx="3156608" cy="369332"/>
            </a:xfrm>
            <a:prstGeom prst="rect">
              <a:avLst/>
            </a:prstGeom>
            <a:solidFill>
              <a:schemeClr val="bg2">
                <a:lumMod val="90000"/>
              </a:schemeClr>
            </a:solidFill>
          </p:spPr>
          <p:txBody>
            <a:bodyPr wrap="square" rtlCol="0">
              <a:spAutoFit/>
            </a:bodyPr>
            <a:lstStyle/>
            <a:p>
              <a:pPr algn="ctr"/>
              <a:r>
                <a:rPr lang="ar-QA" dirty="0"/>
                <a:t>السجل المدني – المجلس الأعلى للقضاء</a:t>
              </a:r>
              <a:endParaRPr lang="en-US" dirty="0"/>
            </a:p>
          </p:txBody>
        </p:sp>
        <p:sp>
          <p:nvSpPr>
            <p:cNvPr id="11" name="TextBox 10">
              <a:extLst>
                <a:ext uri="{FF2B5EF4-FFF2-40B4-BE49-F238E27FC236}">
                  <a16:creationId xmlns:a16="http://schemas.microsoft.com/office/drawing/2014/main" id="{1664310F-090C-919A-AC9E-D3BD0BEDF686}"/>
                </a:ext>
              </a:extLst>
            </p:cNvPr>
            <p:cNvSpPr txBox="1"/>
            <p:nvPr/>
          </p:nvSpPr>
          <p:spPr>
            <a:xfrm>
              <a:off x="7705396" y="4528602"/>
              <a:ext cx="3156608" cy="369332"/>
            </a:xfrm>
            <a:prstGeom prst="rect">
              <a:avLst/>
            </a:prstGeom>
            <a:solidFill>
              <a:schemeClr val="bg2">
                <a:lumMod val="90000"/>
              </a:schemeClr>
            </a:solidFill>
          </p:spPr>
          <p:txBody>
            <a:bodyPr wrap="square" rtlCol="0">
              <a:spAutoFit/>
            </a:bodyPr>
            <a:lstStyle/>
            <a:p>
              <a:pPr algn="ctr"/>
              <a:r>
                <a:rPr lang="ar-QA" dirty="0"/>
                <a:t>التعداد العام للسكان والمساكن</a:t>
              </a:r>
              <a:endParaRPr lang="en-US" dirty="0"/>
            </a:p>
          </p:txBody>
        </p:sp>
        <p:pic>
          <p:nvPicPr>
            <p:cNvPr id="12" name="Picture 11">
              <a:extLst>
                <a:ext uri="{FF2B5EF4-FFF2-40B4-BE49-F238E27FC236}">
                  <a16:creationId xmlns:a16="http://schemas.microsoft.com/office/drawing/2014/main" id="{1918B122-4A77-4DC9-BCF5-DB09B0552180}"/>
                </a:ext>
              </a:extLst>
            </p:cNvPr>
            <p:cNvPicPr>
              <a:picLocks noChangeAspect="1"/>
            </p:cNvPicPr>
            <p:nvPr/>
          </p:nvPicPr>
          <p:blipFill>
            <a:blip r:embed="rId4"/>
            <a:stretch>
              <a:fillRect/>
            </a:stretch>
          </p:blipFill>
          <p:spPr>
            <a:xfrm>
              <a:off x="5599601" y="5144755"/>
              <a:ext cx="1609725" cy="1152525"/>
            </a:xfrm>
            <a:prstGeom prst="rect">
              <a:avLst/>
            </a:prstGeom>
          </p:spPr>
        </p:pic>
        <p:pic>
          <p:nvPicPr>
            <p:cNvPr id="16" name="Picture 15">
              <a:extLst>
                <a:ext uri="{FF2B5EF4-FFF2-40B4-BE49-F238E27FC236}">
                  <a16:creationId xmlns:a16="http://schemas.microsoft.com/office/drawing/2014/main" id="{EEFFB8C4-E22D-46FA-9D34-E5F3828A4AA6}"/>
                </a:ext>
              </a:extLst>
            </p:cNvPr>
            <p:cNvPicPr>
              <a:picLocks noChangeAspect="1"/>
            </p:cNvPicPr>
            <p:nvPr/>
          </p:nvPicPr>
          <p:blipFill>
            <a:blip r:embed="rId5"/>
            <a:stretch>
              <a:fillRect/>
            </a:stretch>
          </p:blipFill>
          <p:spPr>
            <a:xfrm>
              <a:off x="2896724" y="4849811"/>
              <a:ext cx="1905000" cy="1638300"/>
            </a:xfrm>
            <a:prstGeom prst="rect">
              <a:avLst/>
            </a:prstGeom>
          </p:spPr>
        </p:pic>
        <p:pic>
          <p:nvPicPr>
            <p:cNvPr id="17" name="Picture 16">
              <a:extLst>
                <a:ext uri="{FF2B5EF4-FFF2-40B4-BE49-F238E27FC236}">
                  <a16:creationId xmlns:a16="http://schemas.microsoft.com/office/drawing/2014/main" id="{E0B2D946-CEBB-4381-876E-A32A0111DA0E}"/>
                </a:ext>
              </a:extLst>
            </p:cNvPr>
            <p:cNvPicPr>
              <a:picLocks noChangeAspect="1"/>
            </p:cNvPicPr>
            <p:nvPr/>
          </p:nvPicPr>
          <p:blipFill>
            <a:blip r:embed="rId6"/>
            <a:stretch>
              <a:fillRect/>
            </a:stretch>
          </p:blipFill>
          <p:spPr>
            <a:xfrm>
              <a:off x="607378" y="4968874"/>
              <a:ext cx="1752600" cy="1400175"/>
            </a:xfrm>
            <a:prstGeom prst="rect">
              <a:avLst/>
            </a:prstGeom>
          </p:spPr>
        </p:pic>
      </p:grpSp>
    </p:spTree>
    <p:extLst>
      <p:ext uri="{BB962C8B-B14F-4D97-AF65-F5344CB8AC3E}">
        <p14:creationId xmlns:p14="http://schemas.microsoft.com/office/powerpoint/2010/main" val="3899017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65DE6-0E11-CC03-A0AB-1BC7238D50D2}"/>
              </a:ext>
            </a:extLst>
          </p:cNvPr>
          <p:cNvSpPr>
            <a:spLocks noGrp="1"/>
          </p:cNvSpPr>
          <p:nvPr>
            <p:ph type="title"/>
          </p:nvPr>
        </p:nvSpPr>
        <p:spPr/>
        <p:txBody>
          <a:bodyPr>
            <a:normAutofit/>
          </a:bodyPr>
          <a:lstStyle/>
          <a:p>
            <a:pPr algn="ctr" rtl="1"/>
            <a:r>
              <a:rPr lang="ar-QA" sz="4000" b="1" dirty="0"/>
              <a:t>ما الفرق ؟</a:t>
            </a:r>
            <a:endParaRPr lang="en-US" sz="4000" b="1" dirty="0"/>
          </a:p>
        </p:txBody>
      </p:sp>
      <p:sp>
        <p:nvSpPr>
          <p:cNvPr id="3" name="Content Placeholder 2">
            <a:extLst>
              <a:ext uri="{FF2B5EF4-FFF2-40B4-BE49-F238E27FC236}">
                <a16:creationId xmlns:a16="http://schemas.microsoft.com/office/drawing/2014/main" id="{95335A40-B224-82B6-2F1C-FDFF36238FB9}"/>
              </a:ext>
            </a:extLst>
          </p:cNvPr>
          <p:cNvSpPr>
            <a:spLocks noGrp="1"/>
          </p:cNvSpPr>
          <p:nvPr>
            <p:ph idx="1"/>
          </p:nvPr>
        </p:nvSpPr>
        <p:spPr>
          <a:xfrm>
            <a:off x="613954" y="1469880"/>
            <a:ext cx="11257643" cy="5689599"/>
          </a:xfrm>
        </p:spPr>
        <p:txBody>
          <a:bodyPr>
            <a:normAutofit/>
          </a:bodyPr>
          <a:lstStyle/>
          <a:p>
            <a:pPr algn="r" rtl="1"/>
            <a:r>
              <a:rPr lang="ar-QA" sz="2000" b="1" dirty="0">
                <a:latin typeface="Arial" panose="020B0604020202020204" pitchFamily="34" charset="0"/>
                <a:cs typeface="Arial" panose="020B0604020202020204" pitchFamily="34" charset="0"/>
              </a:rPr>
              <a:t>يغطي الربط المباشر بيانات الطلاق المسجلة الشهرية .</a:t>
            </a:r>
          </a:p>
          <a:p>
            <a:pPr marL="0" indent="0" algn="r" rtl="1">
              <a:buNone/>
            </a:pPr>
            <a:endParaRPr lang="ar-QA" sz="2000" b="1" dirty="0">
              <a:latin typeface="Arial" panose="020B0604020202020204" pitchFamily="34" charset="0"/>
              <a:cs typeface="Arial" panose="020B0604020202020204" pitchFamily="34" charset="0"/>
            </a:endParaRPr>
          </a:p>
          <a:p>
            <a:pPr algn="r" rtl="1"/>
            <a:r>
              <a:rPr lang="ar-QA" sz="2000" b="1" dirty="0">
                <a:latin typeface="Arial" panose="020B0604020202020204" pitchFamily="34" charset="0"/>
                <a:cs typeface="Arial" panose="020B0604020202020204" pitchFamily="34" charset="0"/>
              </a:rPr>
              <a:t>البيانات تغطي أحداث الطلاق للمسلمين التي سجلت في دولة قطر.</a:t>
            </a:r>
          </a:p>
          <a:p>
            <a:pPr algn="r" rtl="1"/>
            <a:endParaRPr lang="ar-QA" sz="2000" b="1" dirty="0">
              <a:latin typeface="Arial" panose="020B0604020202020204" pitchFamily="34" charset="0"/>
              <a:cs typeface="Arial" panose="020B0604020202020204" pitchFamily="34" charset="0"/>
            </a:endParaRPr>
          </a:p>
          <a:p>
            <a:pPr algn="r" rtl="1"/>
            <a:r>
              <a:rPr lang="ar-QA" sz="2000" b="1" dirty="0">
                <a:latin typeface="Arial" panose="020B0604020202020204" pitchFamily="34" charset="0"/>
                <a:cs typeface="Arial" panose="020B0604020202020204" pitchFamily="34" charset="0"/>
              </a:rPr>
              <a:t>تتوفر بيانات خاصة بالأزواج المنفصلين كالعمر، الجنسية، الحالة التعليمية، صلة القرابة ...</a:t>
            </a:r>
          </a:p>
          <a:p>
            <a:pPr marL="0" indent="0" algn="r" rtl="1">
              <a:buNone/>
            </a:pPr>
            <a:endParaRPr lang="ar-QA" sz="2000" b="1" dirty="0">
              <a:latin typeface="Arial" panose="020B0604020202020204" pitchFamily="34" charset="0"/>
              <a:cs typeface="Arial" panose="020B0604020202020204" pitchFamily="34" charset="0"/>
            </a:endParaRPr>
          </a:p>
          <a:p>
            <a:pPr algn="r" rtl="1"/>
            <a:r>
              <a:rPr lang="ar-QA" sz="2000" b="1" dirty="0">
                <a:latin typeface="Arial" panose="020B0604020202020204" pitchFamily="34" charset="0"/>
                <a:cs typeface="Arial" panose="020B0604020202020204" pitchFamily="34" charset="0"/>
              </a:rPr>
              <a:t>بالإضافة لبيانات حول الطلاق ،كنوع الطلاق ،مدة الحياة الزواجية ،عدد الأبناء...</a:t>
            </a:r>
          </a:p>
          <a:p>
            <a:pPr marL="0" indent="0" algn="r" rtl="1">
              <a:buNone/>
            </a:pPr>
            <a:endParaRPr lang="ar-QA" sz="2000" b="1" dirty="0">
              <a:latin typeface="Arial" panose="020B0604020202020204" pitchFamily="34" charset="0"/>
              <a:cs typeface="Arial" panose="020B0604020202020204" pitchFamily="34" charset="0"/>
            </a:endParaRPr>
          </a:p>
          <a:p>
            <a:pPr marL="0" indent="0" algn="ctr" rtl="1">
              <a:buNone/>
            </a:pPr>
            <a:r>
              <a:rPr lang="ar-QA" sz="2000" b="1" dirty="0">
                <a:latin typeface="Arial" panose="020B0604020202020204" pitchFamily="34" charset="0"/>
                <a:cs typeface="Arial" panose="020B0604020202020204" pitchFamily="34" charset="0"/>
              </a:rPr>
              <a:t>من خلال هذه الإحصاءات يمكن التوصل إلى مؤشرات عن اتجاه السلوك الديموغرافي للمجتمع بشكل عام. وتستخدم المؤشرات التي توفرها الإحصاءات الحيوية كمعالم لبلوغ الأهداف القريبة والبعيدة المدى ولتحسين الأوضاع الاجتماعية والاقتصادية لأفراد المجتمع كافة.</a:t>
            </a:r>
          </a:p>
        </p:txBody>
      </p:sp>
      <p:sp>
        <p:nvSpPr>
          <p:cNvPr id="4" name="TextBox 3">
            <a:extLst>
              <a:ext uri="{FF2B5EF4-FFF2-40B4-BE49-F238E27FC236}">
                <a16:creationId xmlns:a16="http://schemas.microsoft.com/office/drawing/2014/main" id="{DD9BBB19-422A-D8F7-1A1B-B19CDDA3A4B2}"/>
              </a:ext>
            </a:extLst>
          </p:cNvPr>
          <p:cNvSpPr txBox="1"/>
          <p:nvPr/>
        </p:nvSpPr>
        <p:spPr>
          <a:xfrm>
            <a:off x="506438" y="2044008"/>
            <a:ext cx="3738055" cy="400110"/>
          </a:xfrm>
          <a:prstGeom prst="rect">
            <a:avLst/>
          </a:prstGeom>
          <a:solidFill>
            <a:schemeClr val="bg2">
              <a:lumMod val="90000"/>
            </a:schemeClr>
          </a:solidFill>
        </p:spPr>
        <p:txBody>
          <a:bodyPr wrap="square" rtlCol="0">
            <a:spAutoFit/>
          </a:bodyPr>
          <a:lstStyle/>
          <a:p>
            <a:pPr algn="ctr"/>
            <a:r>
              <a:rPr lang="ar-QA" sz="2000" b="1" dirty="0">
                <a:latin typeface="Arial" panose="020B0604020202020204" pitchFamily="34" charset="0"/>
                <a:cs typeface="Arial" panose="020B0604020202020204" pitchFamily="34" charset="0"/>
              </a:rPr>
              <a:t>السجل المدني – المجلس الأعلى للقضاء</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5011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65DE6-0E11-CC03-A0AB-1BC7238D50D2}"/>
              </a:ext>
            </a:extLst>
          </p:cNvPr>
          <p:cNvSpPr>
            <a:spLocks noGrp="1"/>
          </p:cNvSpPr>
          <p:nvPr>
            <p:ph type="title"/>
          </p:nvPr>
        </p:nvSpPr>
        <p:spPr/>
        <p:txBody>
          <a:bodyPr>
            <a:normAutofit/>
          </a:bodyPr>
          <a:lstStyle/>
          <a:p>
            <a:pPr algn="ctr" rtl="1"/>
            <a:r>
              <a:rPr lang="ar-QA" sz="4000" dirty="0"/>
              <a:t>ما الفرق ؟</a:t>
            </a:r>
            <a:endParaRPr lang="en-US" sz="4000" dirty="0"/>
          </a:p>
        </p:txBody>
      </p:sp>
      <p:sp>
        <p:nvSpPr>
          <p:cNvPr id="3" name="Content Placeholder 2">
            <a:extLst>
              <a:ext uri="{FF2B5EF4-FFF2-40B4-BE49-F238E27FC236}">
                <a16:creationId xmlns:a16="http://schemas.microsoft.com/office/drawing/2014/main" id="{95335A40-B224-82B6-2F1C-FDFF36238FB9}"/>
              </a:ext>
            </a:extLst>
          </p:cNvPr>
          <p:cNvSpPr>
            <a:spLocks noGrp="1"/>
          </p:cNvSpPr>
          <p:nvPr>
            <p:ph idx="1"/>
          </p:nvPr>
        </p:nvSpPr>
        <p:spPr>
          <a:xfrm>
            <a:off x="613954" y="1399540"/>
            <a:ext cx="11257643" cy="5689599"/>
          </a:xfrm>
        </p:spPr>
        <p:txBody>
          <a:bodyPr>
            <a:normAutofit/>
          </a:bodyPr>
          <a:lstStyle/>
          <a:p>
            <a:pPr algn="r" rtl="1"/>
            <a:r>
              <a:rPr lang="ar-QA" sz="2000" b="1" dirty="0">
                <a:latin typeface="Arial" panose="020B0604020202020204" pitchFamily="34" charset="0"/>
                <a:cs typeface="Arial" panose="020B0604020202020204" pitchFamily="34" charset="0"/>
              </a:rPr>
              <a:t>يغطي التعداد العام للسكان والمساكن المباشر بيانات السكان والأسر كافة داخل الدولة.</a:t>
            </a:r>
          </a:p>
          <a:p>
            <a:pPr marL="0" indent="0" algn="r" rtl="1">
              <a:buNone/>
            </a:pPr>
            <a:endParaRPr lang="ar-QA" sz="2000" b="1" dirty="0">
              <a:latin typeface="Arial" panose="020B0604020202020204" pitchFamily="34" charset="0"/>
              <a:cs typeface="Arial" panose="020B0604020202020204" pitchFamily="34" charset="0"/>
            </a:endParaRPr>
          </a:p>
          <a:p>
            <a:pPr algn="r" rtl="1"/>
            <a:r>
              <a:rPr lang="ar-QA" sz="2000" b="1" dirty="0">
                <a:latin typeface="Arial" panose="020B0604020202020204" pitchFamily="34" charset="0"/>
                <a:cs typeface="Arial" panose="020B0604020202020204" pitchFamily="34" charset="0"/>
              </a:rPr>
              <a:t>البيانات تغطي جميع الأسر والأفراد وتشمل الحالات الزواجية لأرباب الأسر، وكذلك لأفرادها.</a:t>
            </a:r>
          </a:p>
          <a:p>
            <a:pPr algn="r" rtl="1"/>
            <a:endParaRPr lang="ar-QA" sz="2000" b="1" dirty="0">
              <a:latin typeface="Arial" panose="020B0604020202020204" pitchFamily="34" charset="0"/>
              <a:cs typeface="Arial" panose="020B0604020202020204" pitchFamily="34" charset="0"/>
            </a:endParaRPr>
          </a:p>
          <a:p>
            <a:pPr algn="r" rtl="1"/>
            <a:r>
              <a:rPr lang="ar-QA" sz="2000" b="1" dirty="0">
                <a:latin typeface="Arial" panose="020B0604020202020204" pitchFamily="34" charset="0"/>
                <a:cs typeface="Arial" panose="020B0604020202020204" pitchFamily="34" charset="0"/>
              </a:rPr>
              <a:t>يوفر التعداد الحالة الزواجية مرتبط بعدة متغيرات أخرى كالجنسية والعمر والحالة التعليمية .</a:t>
            </a:r>
          </a:p>
          <a:p>
            <a:pPr marL="0" indent="0" algn="r" rtl="1">
              <a:buNone/>
            </a:pPr>
            <a:endParaRPr lang="ar-QA" sz="2000" b="1" dirty="0">
              <a:latin typeface="Arial" panose="020B0604020202020204" pitchFamily="34" charset="0"/>
              <a:cs typeface="Arial" panose="020B0604020202020204" pitchFamily="34" charset="0"/>
            </a:endParaRPr>
          </a:p>
          <a:p>
            <a:pPr marL="0" indent="0" algn="ctr" rtl="1">
              <a:buNone/>
            </a:pPr>
            <a:r>
              <a:rPr lang="ar-QA" sz="2000" b="1" dirty="0">
                <a:latin typeface="Arial" panose="020B0604020202020204" pitchFamily="34" charset="0"/>
                <a:cs typeface="Arial" panose="020B0604020202020204" pitchFamily="34" charset="0"/>
              </a:rPr>
              <a:t>تساهم بيانات المطلقين في المجتمع من نتائج التعداد في فهم الصورة الشاملة للأسر المعيشية في دولة قطر ،ووضع رب الأسرة ، كما يمكن استنتاج الأسر التي تترأسها إناث مطلقات على سبيل المثال والذي يساهم بشكل رئيسي في دراسة الاتجاه لهذا المؤشر وربطه بالسياسات المتعلقة بالمرأة.</a:t>
            </a:r>
          </a:p>
        </p:txBody>
      </p:sp>
      <p:sp>
        <p:nvSpPr>
          <p:cNvPr id="5" name="TextBox 4">
            <a:extLst>
              <a:ext uri="{FF2B5EF4-FFF2-40B4-BE49-F238E27FC236}">
                <a16:creationId xmlns:a16="http://schemas.microsoft.com/office/drawing/2014/main" id="{DD625EB3-6AD6-6223-B7CC-3EABF6644B9D}"/>
              </a:ext>
            </a:extLst>
          </p:cNvPr>
          <p:cNvSpPr txBox="1"/>
          <p:nvPr/>
        </p:nvSpPr>
        <p:spPr>
          <a:xfrm>
            <a:off x="838200" y="2043186"/>
            <a:ext cx="3156608" cy="400110"/>
          </a:xfrm>
          <a:prstGeom prst="rect">
            <a:avLst/>
          </a:prstGeom>
          <a:solidFill>
            <a:schemeClr val="bg2">
              <a:lumMod val="90000"/>
            </a:schemeClr>
          </a:solidFill>
        </p:spPr>
        <p:txBody>
          <a:bodyPr wrap="square" rtlCol="0">
            <a:spAutoFit/>
          </a:bodyPr>
          <a:lstStyle/>
          <a:p>
            <a:pPr algn="ctr"/>
            <a:r>
              <a:rPr lang="ar-QA" sz="2000" dirty="0">
                <a:latin typeface="Arial" panose="020B0604020202020204" pitchFamily="34" charset="0"/>
                <a:cs typeface="Arial" panose="020B0604020202020204" pitchFamily="34" charset="0"/>
              </a:rPr>
              <a:t>التعداد العام للسكان والمساكن</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03426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CB1E9F-43A6-177F-2BFF-3B0D37A4FBFB}"/>
              </a:ext>
            </a:extLst>
          </p:cNvPr>
          <p:cNvPicPr>
            <a:picLocks noChangeAspect="1"/>
          </p:cNvPicPr>
          <p:nvPr/>
        </p:nvPicPr>
        <p:blipFill rotWithShape="1">
          <a:blip r:embed="rId2"/>
          <a:srcRect l="808" t="2051" r="1116" b="8513"/>
          <a:stretch/>
        </p:blipFill>
        <p:spPr>
          <a:xfrm>
            <a:off x="117231" y="702156"/>
            <a:ext cx="11957538" cy="6133514"/>
          </a:xfrm>
          <a:prstGeom prst="rect">
            <a:avLst/>
          </a:prstGeom>
        </p:spPr>
      </p:pic>
    </p:spTree>
    <p:extLst>
      <p:ext uri="{BB962C8B-B14F-4D97-AF65-F5344CB8AC3E}">
        <p14:creationId xmlns:p14="http://schemas.microsoft.com/office/powerpoint/2010/main" val="38618682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66901A-4618-D19A-CAB4-F7BA2C1CFBA4}"/>
              </a:ext>
            </a:extLst>
          </p:cNvPr>
          <p:cNvPicPr>
            <a:picLocks noChangeAspect="1"/>
          </p:cNvPicPr>
          <p:nvPr/>
        </p:nvPicPr>
        <p:blipFill rotWithShape="1">
          <a:blip r:embed="rId2"/>
          <a:srcRect l="4768" t="4513" r="2961" b="10238"/>
          <a:stretch/>
        </p:blipFill>
        <p:spPr>
          <a:xfrm>
            <a:off x="581192" y="768978"/>
            <a:ext cx="11249737" cy="5846356"/>
          </a:xfrm>
          <a:prstGeom prst="rect">
            <a:avLst/>
          </a:prstGeom>
        </p:spPr>
      </p:pic>
    </p:spTree>
    <p:extLst>
      <p:ext uri="{BB962C8B-B14F-4D97-AF65-F5344CB8AC3E}">
        <p14:creationId xmlns:p14="http://schemas.microsoft.com/office/powerpoint/2010/main" val="2750362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1BF987-F9AC-4BBA-A2C5-07B391B459F3}"/>
              </a:ext>
            </a:extLst>
          </p:cNvPr>
          <p:cNvPicPr>
            <a:picLocks noChangeAspect="1"/>
          </p:cNvPicPr>
          <p:nvPr/>
        </p:nvPicPr>
        <p:blipFill rotWithShape="1">
          <a:blip r:embed="rId2"/>
          <a:srcRect l="2076" t="12905" b="10219"/>
          <a:stretch/>
        </p:blipFill>
        <p:spPr>
          <a:xfrm>
            <a:off x="126609" y="886265"/>
            <a:ext cx="11938782" cy="5269579"/>
          </a:xfrm>
          <a:prstGeom prst="rect">
            <a:avLst/>
          </a:prstGeom>
        </p:spPr>
      </p:pic>
    </p:spTree>
    <p:extLst>
      <p:ext uri="{BB962C8B-B14F-4D97-AF65-F5344CB8AC3E}">
        <p14:creationId xmlns:p14="http://schemas.microsoft.com/office/powerpoint/2010/main" val="20105970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94EF8C-EC45-4FDA-B7AA-E59FC4461256}"/>
              </a:ext>
            </a:extLst>
          </p:cNvPr>
          <p:cNvPicPr>
            <a:picLocks noChangeAspect="1"/>
          </p:cNvPicPr>
          <p:nvPr/>
        </p:nvPicPr>
        <p:blipFill rotWithShape="1">
          <a:blip r:embed="rId2"/>
          <a:srcRect l="22385" t="20499" r="3884" b="6851"/>
          <a:stretch/>
        </p:blipFill>
        <p:spPr>
          <a:xfrm>
            <a:off x="1336430" y="759655"/>
            <a:ext cx="8989256" cy="4979963"/>
          </a:xfrm>
          <a:prstGeom prst="rect">
            <a:avLst/>
          </a:prstGeom>
        </p:spPr>
      </p:pic>
      <p:pic>
        <p:nvPicPr>
          <p:cNvPr id="6" name="Picture 5">
            <a:extLst>
              <a:ext uri="{FF2B5EF4-FFF2-40B4-BE49-F238E27FC236}">
                <a16:creationId xmlns:a16="http://schemas.microsoft.com/office/drawing/2014/main" id="{9DA28454-BA51-4A3F-B210-6B02B87386A2}"/>
              </a:ext>
            </a:extLst>
          </p:cNvPr>
          <p:cNvPicPr>
            <a:picLocks noChangeAspect="1"/>
          </p:cNvPicPr>
          <p:nvPr/>
        </p:nvPicPr>
        <p:blipFill rotWithShape="1">
          <a:blip r:embed="rId3"/>
          <a:srcRect l="51692" t="22961" r="10961" b="56516"/>
          <a:stretch/>
        </p:blipFill>
        <p:spPr>
          <a:xfrm>
            <a:off x="7287065" y="5036233"/>
            <a:ext cx="4553244" cy="1406769"/>
          </a:xfrm>
          <a:prstGeom prst="rect">
            <a:avLst/>
          </a:prstGeom>
        </p:spPr>
      </p:pic>
      <p:pic>
        <p:nvPicPr>
          <p:cNvPr id="7" name="Picture 6">
            <a:extLst>
              <a:ext uri="{FF2B5EF4-FFF2-40B4-BE49-F238E27FC236}">
                <a16:creationId xmlns:a16="http://schemas.microsoft.com/office/drawing/2014/main" id="{F56BFDB0-1EA8-4FB0-A5EA-BE7A3445582A}"/>
              </a:ext>
            </a:extLst>
          </p:cNvPr>
          <p:cNvPicPr>
            <a:picLocks noChangeAspect="1"/>
          </p:cNvPicPr>
          <p:nvPr/>
        </p:nvPicPr>
        <p:blipFill rotWithShape="1">
          <a:blip r:embed="rId4"/>
          <a:srcRect l="44539" t="24193" r="35154" b="43586"/>
          <a:stretch/>
        </p:blipFill>
        <p:spPr>
          <a:xfrm>
            <a:off x="98472" y="4501661"/>
            <a:ext cx="2475915" cy="2208627"/>
          </a:xfrm>
          <a:prstGeom prst="rect">
            <a:avLst/>
          </a:prstGeom>
        </p:spPr>
      </p:pic>
    </p:spTree>
    <p:extLst>
      <p:ext uri="{BB962C8B-B14F-4D97-AF65-F5344CB8AC3E}">
        <p14:creationId xmlns:p14="http://schemas.microsoft.com/office/powerpoint/2010/main" val="3766501566"/>
      </p:ext>
    </p:extLst>
  </p:cSld>
  <p:clrMapOvr>
    <a:masterClrMapping/>
  </p:clrMapOvr>
</p:sld>
</file>

<file path=ppt/theme/theme1.xml><?xml version="1.0" encoding="utf-8"?>
<a:theme xmlns:a="http://schemas.openxmlformats.org/drawingml/2006/main" name="Dividend">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docProps/app.xml><?xml version="1.0" encoding="utf-8"?>
<Properties xmlns="http://schemas.openxmlformats.org/officeDocument/2006/extended-properties" xmlns:vt="http://schemas.openxmlformats.org/officeDocument/2006/docPropsVTypes">
  <Template>TM03457464[[fn=Dividend]]</Template>
  <TotalTime>1603</TotalTime>
  <Words>288</Words>
  <Application>Microsoft Office PowerPoint</Application>
  <PresentationFormat>Widescreen</PresentationFormat>
  <Paragraphs>46</Paragraphs>
  <Slides>18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Gill Sans MT</vt:lpstr>
      <vt:lpstr>Majalla UI</vt:lpstr>
      <vt:lpstr>Wingdings 2</vt:lpstr>
      <vt:lpstr>Dividend</vt:lpstr>
      <vt:lpstr>PowerPoint Presentation</vt:lpstr>
      <vt:lpstr>PowerPoint Presentation</vt:lpstr>
      <vt:lpstr>كيف يتم الحصول على البيانات</vt:lpstr>
      <vt:lpstr>ما الفرق ؟</vt:lpstr>
      <vt:lpstr>ما الفرق ؟</vt:lpstr>
      <vt:lpstr>PowerPoint Presentation</vt:lpstr>
      <vt:lpstr>PowerPoint Presentation</vt:lpstr>
      <vt:lpstr>PowerPoint Presentation</vt:lpstr>
      <vt:lpstr>PowerPoint Presentation</vt:lpstr>
      <vt:lpstr>PowerPoint Presentation</vt:lpstr>
      <vt:lpstr>إصدارات الزواج والطلاق</vt:lpstr>
      <vt:lpstr>أهمية الرصد</vt:lpstr>
      <vt:lpstr>PowerPoint Presentation</vt:lpstr>
      <vt:lpstr>PowerPoint Presentation</vt:lpstr>
      <vt:lpstr>PowerPoint Presentation</vt:lpstr>
      <vt:lpstr>PowerPoint Presentation</vt:lpstr>
      <vt:lpstr>PowerPoint Presentation</vt:lpstr>
      <vt:lpstr>شكراً لحسن الاستماع</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بيانات الزواج والطلاق</dc:title>
  <dc:creator>Hessa Al-Malki</dc:creator>
  <cp:lastModifiedBy>Hessa Ali Almalki</cp:lastModifiedBy>
  <cp:revision>14</cp:revision>
  <dcterms:created xsi:type="dcterms:W3CDTF">2024-02-17T18:17:44Z</dcterms:created>
  <dcterms:modified xsi:type="dcterms:W3CDTF">2024-08-28T05:23:05Z</dcterms:modified>
</cp:coreProperties>
</file>