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62" r:id="rId3"/>
    <p:sldId id="263" r:id="rId4"/>
    <p:sldId id="264" r:id="rId5"/>
    <p:sldId id="266" r:id="rId6"/>
    <p:sldId id="257" r:id="rId7"/>
    <p:sldId id="258" r:id="rId8"/>
    <p:sldId id="259" r:id="rId9"/>
    <p:sldId id="260" r:id="rId10"/>
    <p:sldId id="267" r:id="rId11"/>
    <p:sldId id="268" r:id="rId12"/>
    <p:sldId id="269" r:id="rId13"/>
  </p:sldIdLst>
  <p:sldSz cx="12192000" cy="6858000"/>
  <p:notesSz cx="7010400" cy="92964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DAF82B-21A4-446B-B618-A39B9E5ECB4C}" type="datetimeFigureOut">
              <a:rPr lang="ar-BH" smtClean="0"/>
              <a:t>21/02/1446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2BF6D9A-18EA-44DE-924E-1FBB16B31FA0}" type="slidenum">
              <a:rPr lang="ar-BH" smtClean="0"/>
              <a:t>‹#›</a:t>
            </a:fld>
            <a:endParaRPr lang="ar-B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57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DAF82B-21A4-446B-B618-A39B9E5ECB4C}" type="datetimeFigureOut">
              <a:rPr lang="ar-BH" smtClean="0"/>
              <a:t>21/02/1446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195429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DAF82B-21A4-446B-B618-A39B9E5ECB4C}" type="datetimeFigureOut">
              <a:rPr lang="ar-BH" smtClean="0"/>
              <a:t>21/02/1446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414679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DAF82B-21A4-446B-B618-A39B9E5ECB4C}" type="datetimeFigureOut">
              <a:rPr lang="ar-BH" smtClean="0"/>
              <a:t>21/02/1446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37454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AF82B-21A4-446B-B618-A39B9E5ECB4C}" type="datetimeFigureOut">
              <a:rPr lang="ar-BH" smtClean="0"/>
              <a:t>21/02/1446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42BF6D9A-18EA-44DE-924E-1FBB16B31FA0}" type="slidenum">
              <a:rPr lang="ar-BH" smtClean="0"/>
              <a:t>‹#›</a:t>
            </a:fld>
            <a:endParaRPr lang="ar-B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20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DAF82B-21A4-446B-B618-A39B9E5ECB4C}" type="datetimeFigureOut">
              <a:rPr lang="ar-BH" smtClean="0"/>
              <a:t>21/02/1446</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252102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DAF82B-21A4-446B-B618-A39B9E5ECB4C}" type="datetimeFigureOut">
              <a:rPr lang="ar-BH" smtClean="0"/>
              <a:t>21/02/1446</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200649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DAF82B-21A4-446B-B618-A39B9E5ECB4C}" type="datetimeFigureOut">
              <a:rPr lang="ar-BH" smtClean="0"/>
              <a:t>21/02/1446</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257185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DAF82B-21A4-446B-B618-A39B9E5ECB4C}" type="datetimeFigureOut">
              <a:rPr lang="ar-BH" smtClean="0"/>
              <a:t>21/02/1446</a:t>
            </a:fld>
            <a:endParaRPr lang="ar-BH"/>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BH"/>
          </a:p>
        </p:txBody>
      </p:sp>
      <p:sp>
        <p:nvSpPr>
          <p:cNvPr id="9" name="Slide Number Placeholder 8"/>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340914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BDAF82B-21A4-446B-B618-A39B9E5ECB4C}" type="datetimeFigureOut">
              <a:rPr lang="ar-BH" smtClean="0"/>
              <a:t>21/02/1446</a:t>
            </a:fld>
            <a:endParaRPr lang="ar-BH"/>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B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2BF6D9A-18EA-44DE-924E-1FBB16B31FA0}" type="slidenum">
              <a:rPr lang="ar-BH" smtClean="0"/>
              <a:t>‹#›</a:t>
            </a:fld>
            <a:endParaRPr lang="ar-BH"/>
          </a:p>
        </p:txBody>
      </p:sp>
    </p:spTree>
    <p:extLst>
      <p:ext uri="{BB962C8B-B14F-4D97-AF65-F5344CB8AC3E}">
        <p14:creationId xmlns:p14="http://schemas.microsoft.com/office/powerpoint/2010/main" val="302296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F82B-21A4-446B-B618-A39B9E5ECB4C}" type="datetimeFigureOut">
              <a:rPr lang="ar-BH" smtClean="0"/>
              <a:t>21/02/1446</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42BF6D9A-18EA-44DE-924E-1FBB16B31FA0}" type="slidenum">
              <a:rPr lang="ar-BH" smtClean="0"/>
              <a:t>‹#›</a:t>
            </a:fld>
            <a:endParaRPr lang="ar-BH"/>
          </a:p>
        </p:txBody>
      </p:sp>
    </p:spTree>
    <p:extLst>
      <p:ext uri="{BB962C8B-B14F-4D97-AF65-F5344CB8AC3E}">
        <p14:creationId xmlns:p14="http://schemas.microsoft.com/office/powerpoint/2010/main" val="180397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BDAF82B-21A4-446B-B618-A39B9E5ECB4C}" type="datetimeFigureOut">
              <a:rPr lang="ar-BH" smtClean="0"/>
              <a:t>21/02/1446</a:t>
            </a:fld>
            <a:endParaRPr lang="ar-BH"/>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BH"/>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2BF6D9A-18EA-44DE-924E-1FBB16B31FA0}" type="slidenum">
              <a:rPr lang="ar-BH" smtClean="0"/>
              <a:t>‹#›</a:t>
            </a:fld>
            <a:endParaRPr lang="ar-BH"/>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7896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34" y="3459893"/>
            <a:ext cx="10058400" cy="2331309"/>
          </a:xfrm>
        </p:spPr>
        <p:txBody>
          <a:bodyPr>
            <a:normAutofit fontScale="90000"/>
          </a:bodyPr>
          <a:lstStyle/>
          <a:p>
            <a:pPr algn="ctr">
              <a:lnSpc>
                <a:spcPct val="150000"/>
              </a:lnSpc>
            </a:pPr>
            <a:r>
              <a:rPr lang="ar-BH" sz="3100" dirty="0">
                <a:solidFill>
                  <a:srgbClr val="FF0000"/>
                </a:solidFill>
              </a:rPr>
              <a:t>المنتدى الخليجي الرابع للسياسات </a:t>
            </a:r>
            <a:r>
              <a:rPr lang="ar-BH" sz="3100" dirty="0" smtClean="0">
                <a:solidFill>
                  <a:srgbClr val="FF0000"/>
                </a:solidFill>
              </a:rPr>
              <a:t>الأسرية</a:t>
            </a:r>
            <a:r>
              <a:rPr lang="ar-BH" sz="3100" dirty="0">
                <a:solidFill>
                  <a:srgbClr val="FF0000"/>
                </a:solidFill>
              </a:rPr>
              <a:t/>
            </a:r>
            <a:br>
              <a:rPr lang="ar-BH" sz="3100" dirty="0">
                <a:solidFill>
                  <a:srgbClr val="FF0000"/>
                </a:solidFill>
              </a:rPr>
            </a:br>
            <a:r>
              <a:rPr lang="ar-BH" sz="3100" dirty="0">
                <a:solidFill>
                  <a:srgbClr val="FF0000"/>
                </a:solidFill>
              </a:rPr>
              <a:t>استدامة مؤسسة الأسرة في دول مجلس </a:t>
            </a:r>
            <a:r>
              <a:rPr lang="ar-BH" sz="3100" dirty="0" smtClean="0">
                <a:solidFill>
                  <a:srgbClr val="FF0000"/>
                </a:solidFill>
              </a:rPr>
              <a:t>التعاون</a:t>
            </a:r>
            <a:br>
              <a:rPr lang="ar-BH" sz="3100" dirty="0" smtClean="0">
                <a:solidFill>
                  <a:srgbClr val="FF0000"/>
                </a:solidFill>
              </a:rPr>
            </a:br>
            <a:r>
              <a:rPr lang="ar-BH" sz="2000" dirty="0"/>
              <a:t/>
            </a:r>
            <a:br>
              <a:rPr lang="ar-BH" sz="2000" dirty="0"/>
            </a:br>
            <a:r>
              <a:rPr lang="ar-BH" sz="2000" dirty="0" smtClean="0"/>
              <a:t>عرض تجارب خليجية في السياسات الاجتماعية الناجحة في تعزيز استدامة مؤسسة الأسرة في دول مجلس التعاون</a:t>
            </a:r>
            <a:r>
              <a:rPr lang="ar-BH" sz="2000" dirty="0"/>
              <a:t/>
            </a:r>
            <a:br>
              <a:rPr lang="ar-BH" sz="2000" dirty="0"/>
            </a:br>
            <a:r>
              <a:rPr lang="ar-BH" sz="2000" dirty="0" smtClean="0">
                <a:solidFill>
                  <a:srgbClr val="FF0000"/>
                </a:solidFill>
              </a:rPr>
              <a:t>الدوحة   </a:t>
            </a:r>
            <a:r>
              <a:rPr lang="ar-BH" sz="2000" dirty="0">
                <a:solidFill>
                  <a:srgbClr val="FF0000"/>
                </a:solidFill>
              </a:rPr>
              <a:t>28 – 29 أغسطس </a:t>
            </a:r>
            <a:r>
              <a:rPr lang="ar-BH" sz="2000" dirty="0" smtClean="0">
                <a:solidFill>
                  <a:srgbClr val="FF0000"/>
                </a:solidFill>
              </a:rPr>
              <a:t>2024م</a:t>
            </a:r>
            <a:r>
              <a:rPr lang="ar-BH" sz="2000" dirty="0" smtClean="0"/>
              <a:t/>
            </a:r>
            <a:br>
              <a:rPr lang="ar-BH" sz="2000" dirty="0" smtClean="0"/>
            </a:br>
            <a:r>
              <a:rPr lang="ar-BH" sz="2000" dirty="0"/>
              <a:t/>
            </a:r>
            <a:br>
              <a:rPr lang="ar-BH" sz="2000" dirty="0"/>
            </a:br>
            <a:r>
              <a:rPr lang="ar-BH" sz="2000" dirty="0"/>
              <a:t/>
            </a:r>
            <a:br>
              <a:rPr lang="ar-BH" sz="2000" dirty="0"/>
            </a:br>
            <a:r>
              <a:rPr lang="ar-BH" sz="2000" dirty="0"/>
              <a:t>إعداد و تقديم الأستاذة خديجة العالي</a:t>
            </a:r>
            <a:br>
              <a:rPr lang="ar-BH" sz="2000" dirty="0"/>
            </a:br>
            <a:r>
              <a:rPr lang="ar-BH" sz="2000" dirty="0" smtClean="0"/>
              <a:t>عضو </a:t>
            </a:r>
            <a:r>
              <a:rPr lang="ar-BH" sz="2000" dirty="0"/>
              <a:t>الجمعية الخليجية للاجتماعيين </a:t>
            </a:r>
            <a:r>
              <a:rPr lang="ar-BH" sz="2000" dirty="0" smtClean="0"/>
              <a:t>/ مملكة </a:t>
            </a:r>
            <a:r>
              <a:rPr lang="ar-BH" sz="2000" dirty="0"/>
              <a:t>البحرين</a:t>
            </a:r>
            <a:br>
              <a:rPr lang="ar-BH" sz="2000" dirty="0"/>
            </a:br>
            <a:endParaRPr lang="ar-BH" sz="2000" dirty="0"/>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819" y="425949"/>
            <a:ext cx="816046" cy="822082"/>
          </a:xfrm>
          <a:prstGeom prst="rect">
            <a:avLst/>
          </a:prstGeom>
        </p:spPr>
      </p:pic>
      <p:pic>
        <p:nvPicPr>
          <p:cNvPr id="4" name="Picture 3"/>
          <p:cNvPicPr>
            <a:picLocks noChangeAspect="1"/>
          </p:cNvPicPr>
          <p:nvPr/>
        </p:nvPicPr>
        <p:blipFill>
          <a:blip r:embed="rId3"/>
          <a:stretch>
            <a:fillRect/>
          </a:stretch>
        </p:blipFill>
        <p:spPr>
          <a:xfrm>
            <a:off x="10734868" y="536077"/>
            <a:ext cx="937728" cy="937728"/>
          </a:xfrm>
          <a:prstGeom prst="rect">
            <a:avLst/>
          </a:prstGeom>
        </p:spPr>
      </p:pic>
    </p:spTree>
    <p:extLst>
      <p:ext uri="{BB962C8B-B14F-4D97-AF65-F5344CB8AC3E}">
        <p14:creationId xmlns:p14="http://schemas.microsoft.com/office/powerpoint/2010/main" val="18451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5278" y="313035"/>
            <a:ext cx="4044778" cy="617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a:solidFill>
                  <a:schemeClr val="tx1">
                    <a:lumMod val="95000"/>
                    <a:lumOff val="5000"/>
                  </a:schemeClr>
                </a:solidFill>
              </a:rPr>
              <a:t>الخدمات التي يقدمها قسم الخدمات الاجتماعية</a:t>
            </a:r>
          </a:p>
        </p:txBody>
      </p:sp>
      <p:sp>
        <p:nvSpPr>
          <p:cNvPr id="4" name="Rounded Rectangle 3"/>
          <p:cNvSpPr/>
          <p:nvPr/>
        </p:nvSpPr>
        <p:spPr>
          <a:xfrm>
            <a:off x="8503507" y="1189335"/>
            <a:ext cx="3237474" cy="2240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71450" indent="-171450" algn="ctr">
              <a:lnSpc>
                <a:spcPct val="150000"/>
              </a:lnSpc>
              <a:buFont typeface="Arial" panose="020B0604020202020204" pitchFamily="34" charset="0"/>
              <a:buChar char="•"/>
            </a:pPr>
            <a:r>
              <a:rPr lang="ar-BH" sz="1200" b="1" dirty="0" smtClean="0">
                <a:solidFill>
                  <a:srgbClr val="FF0000"/>
                </a:solidFill>
              </a:rPr>
              <a:t>خدمة الإرشاد الأسري</a:t>
            </a:r>
          </a:p>
          <a:p>
            <a:pPr algn="ctr">
              <a:lnSpc>
                <a:spcPct val="150000"/>
              </a:lnSpc>
            </a:pPr>
            <a:r>
              <a:rPr lang="ar-BH" sz="1200" b="1" dirty="0" smtClean="0">
                <a:solidFill>
                  <a:schemeClr val="accent2">
                    <a:lumMod val="75000"/>
                  </a:schemeClr>
                </a:solidFill>
              </a:rPr>
              <a:t> </a:t>
            </a:r>
            <a:r>
              <a:rPr lang="ar-BH" sz="1200" b="1" dirty="0" smtClean="0">
                <a:solidFill>
                  <a:schemeClr val="accent2">
                    <a:lumMod val="50000"/>
                  </a:schemeClr>
                </a:solidFill>
              </a:rPr>
              <a:t>تعتبر من </a:t>
            </a:r>
            <a:r>
              <a:rPr lang="ar-BH" sz="1200" b="1" dirty="0">
                <a:solidFill>
                  <a:schemeClr val="accent2">
                    <a:lumMod val="50000"/>
                  </a:schemeClr>
                </a:solidFill>
              </a:rPr>
              <a:t>الخدمات الأساسية التي تم تقديمها منذ بدء تأسيس قسم الخدمات الاجتماعية. </a:t>
            </a:r>
            <a:endParaRPr lang="ar-BH" sz="1200" b="1" dirty="0" smtClean="0">
              <a:solidFill>
                <a:schemeClr val="accent2">
                  <a:lumMod val="50000"/>
                </a:schemeClr>
              </a:solidFill>
            </a:endParaRPr>
          </a:p>
          <a:p>
            <a:pPr algn="ctr">
              <a:lnSpc>
                <a:spcPct val="150000"/>
              </a:lnSpc>
            </a:pPr>
            <a:r>
              <a:rPr lang="ar-BH" sz="1200" b="1" dirty="0" smtClean="0">
                <a:solidFill>
                  <a:schemeClr val="accent2">
                    <a:lumMod val="50000"/>
                  </a:schemeClr>
                </a:solidFill>
              </a:rPr>
              <a:t>وهو </a:t>
            </a:r>
            <a:r>
              <a:rPr lang="ar-BH" sz="1200" b="1" dirty="0">
                <a:solidFill>
                  <a:schemeClr val="accent2">
                    <a:lumMod val="50000"/>
                  </a:schemeClr>
                </a:solidFill>
              </a:rPr>
              <a:t>عملية مساعدة </a:t>
            </a:r>
            <a:r>
              <a:rPr lang="ar-BH" sz="1200" b="1" dirty="0" smtClean="0">
                <a:solidFill>
                  <a:schemeClr val="accent2">
                    <a:lumMod val="50000"/>
                  </a:schemeClr>
                </a:solidFill>
              </a:rPr>
              <a:t>أفراد الأسرة على فهم الحياة الأسرية </a:t>
            </a:r>
            <a:r>
              <a:rPr lang="ar-BH" sz="1200" b="1" dirty="0">
                <a:solidFill>
                  <a:schemeClr val="accent2">
                    <a:lumMod val="50000"/>
                  </a:schemeClr>
                </a:solidFill>
              </a:rPr>
              <a:t>ومسؤولياتها، لتحقيق الاستقرار والتوافق الأسري، وحل المشكلات الأسرية .</a:t>
            </a:r>
          </a:p>
        </p:txBody>
      </p:sp>
      <p:sp>
        <p:nvSpPr>
          <p:cNvPr id="5" name="Rounded Rectangle 4"/>
          <p:cNvSpPr/>
          <p:nvPr/>
        </p:nvSpPr>
        <p:spPr>
          <a:xfrm>
            <a:off x="4592852" y="1189335"/>
            <a:ext cx="3329629" cy="2240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BH" sz="1200" b="1" dirty="0">
                <a:solidFill>
                  <a:srgbClr val="FF0000"/>
                </a:solidFill>
              </a:rPr>
              <a:t>خدمة المشورة الزواجية:</a:t>
            </a:r>
          </a:p>
          <a:p>
            <a:pPr algn="ctr">
              <a:lnSpc>
                <a:spcPct val="150000"/>
              </a:lnSpc>
            </a:pPr>
            <a:r>
              <a:rPr lang="ar-BH" sz="1200" b="1" dirty="0">
                <a:solidFill>
                  <a:schemeClr val="accent2">
                    <a:lumMod val="50000"/>
                  </a:schemeClr>
                </a:solidFill>
              </a:rPr>
              <a:t>تم تدشين هذه الخدمة في 14أكتوبر 2010، بوصفها خدمة وقائية تقدم في اطار تكامل الخدمات المرتبطة ببرنامج الفحص قبل الزواج. </a:t>
            </a:r>
            <a:endParaRPr lang="ar-BH" sz="1200" b="1" dirty="0" smtClean="0">
              <a:solidFill>
                <a:schemeClr val="accent2">
                  <a:lumMod val="50000"/>
                </a:schemeClr>
              </a:solidFill>
            </a:endParaRPr>
          </a:p>
          <a:p>
            <a:pPr algn="ctr">
              <a:lnSpc>
                <a:spcPct val="150000"/>
              </a:lnSpc>
            </a:pPr>
            <a:r>
              <a:rPr lang="ar-BH" sz="1200" b="1" dirty="0" smtClean="0">
                <a:solidFill>
                  <a:schemeClr val="accent2">
                    <a:lumMod val="50000"/>
                  </a:schemeClr>
                </a:solidFill>
              </a:rPr>
              <a:t>هي </a:t>
            </a:r>
            <a:r>
              <a:rPr lang="ar-BH" sz="1200" b="1" dirty="0">
                <a:solidFill>
                  <a:schemeClr val="accent2">
                    <a:lumMod val="50000"/>
                  </a:schemeClr>
                </a:solidFill>
              </a:rPr>
              <a:t>عملية مساعدة الفرد في اختيار شريك </a:t>
            </a:r>
            <a:r>
              <a:rPr lang="ar-BH" sz="1200" b="1" dirty="0" smtClean="0">
                <a:solidFill>
                  <a:schemeClr val="accent2">
                    <a:lumMod val="50000"/>
                  </a:schemeClr>
                </a:solidFill>
              </a:rPr>
              <a:t>حياته، </a:t>
            </a:r>
            <a:r>
              <a:rPr lang="ar-BH" sz="1200" b="1" dirty="0">
                <a:solidFill>
                  <a:schemeClr val="accent2">
                    <a:lumMod val="50000"/>
                  </a:schemeClr>
                </a:solidFill>
              </a:rPr>
              <a:t>وتحقيق التوافق الزواجي وحل ما قد يطرأ من مشكلات زوجية قبل الزواج </a:t>
            </a:r>
            <a:r>
              <a:rPr lang="ar-BH" sz="1200" b="1" dirty="0" smtClean="0">
                <a:solidFill>
                  <a:schemeClr val="accent2">
                    <a:lumMod val="50000"/>
                  </a:schemeClr>
                </a:solidFill>
              </a:rPr>
              <a:t>و أثناءه </a:t>
            </a:r>
            <a:r>
              <a:rPr lang="ar-BH" sz="1200" b="1" dirty="0">
                <a:solidFill>
                  <a:schemeClr val="accent2">
                    <a:lumMod val="50000"/>
                  </a:schemeClr>
                </a:solidFill>
              </a:rPr>
              <a:t>وبعده.</a:t>
            </a:r>
          </a:p>
        </p:txBody>
      </p:sp>
      <p:sp>
        <p:nvSpPr>
          <p:cNvPr id="6" name="Rounded Rectangle 5"/>
          <p:cNvSpPr/>
          <p:nvPr/>
        </p:nvSpPr>
        <p:spPr>
          <a:xfrm>
            <a:off x="5326791" y="3814120"/>
            <a:ext cx="2100649" cy="19358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BH" sz="1200" dirty="0">
                <a:solidFill>
                  <a:srgbClr val="FF0000"/>
                </a:solidFill>
              </a:rPr>
              <a:t>خدمة المساعدة العينية:</a:t>
            </a:r>
          </a:p>
          <a:p>
            <a:pPr algn="ctr">
              <a:lnSpc>
                <a:spcPct val="150000"/>
              </a:lnSpc>
            </a:pPr>
            <a:r>
              <a:rPr lang="ar-BH" sz="1200" b="1" dirty="0" smtClean="0">
                <a:solidFill>
                  <a:schemeClr val="accent2">
                    <a:lumMod val="50000"/>
                  </a:schemeClr>
                </a:solidFill>
              </a:rPr>
              <a:t>هي </a:t>
            </a:r>
            <a:r>
              <a:rPr lang="ar-BH" sz="1200" b="1" dirty="0">
                <a:solidFill>
                  <a:schemeClr val="accent2">
                    <a:lumMod val="50000"/>
                  </a:schemeClr>
                </a:solidFill>
              </a:rPr>
              <a:t>خدمة موجهة لمساعدة الفئات الاجتماعية المحدودة الدخل، من خلال صرف المواد العينية (الحفاظات، الحليب).</a:t>
            </a:r>
          </a:p>
        </p:txBody>
      </p:sp>
      <p:sp>
        <p:nvSpPr>
          <p:cNvPr id="7" name="Rounded Rectangle 6"/>
          <p:cNvSpPr/>
          <p:nvPr/>
        </p:nvSpPr>
        <p:spPr>
          <a:xfrm>
            <a:off x="999866" y="3670986"/>
            <a:ext cx="3235412" cy="23786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smtClean="0">
                <a:solidFill>
                  <a:srgbClr val="FF0000"/>
                </a:solidFill>
              </a:rPr>
              <a:t>خدمة </a:t>
            </a:r>
            <a:r>
              <a:rPr lang="ar-BH" sz="1200" b="1" dirty="0">
                <a:solidFill>
                  <a:srgbClr val="FF0000"/>
                </a:solidFill>
              </a:rPr>
              <a:t>الوحدة المتنقلة</a:t>
            </a:r>
            <a:r>
              <a:rPr lang="ar-BH" sz="1200" b="1" dirty="0" smtClean="0">
                <a:solidFill>
                  <a:srgbClr val="FF0000"/>
                </a:solidFill>
              </a:rPr>
              <a:t>:</a:t>
            </a:r>
          </a:p>
          <a:p>
            <a:pPr algn="ctr"/>
            <a:endParaRPr lang="ar-BH" sz="1200" b="1" dirty="0">
              <a:solidFill>
                <a:srgbClr val="FF0000"/>
              </a:solidFill>
            </a:endParaRPr>
          </a:p>
          <a:p>
            <a:pPr algn="ctr">
              <a:lnSpc>
                <a:spcPct val="150000"/>
              </a:lnSpc>
            </a:pPr>
            <a:r>
              <a:rPr lang="ar-BH" sz="1200" b="1" dirty="0" smtClean="0">
                <a:solidFill>
                  <a:schemeClr val="accent2">
                    <a:lumMod val="50000"/>
                  </a:schemeClr>
                </a:solidFill>
              </a:rPr>
              <a:t>من </a:t>
            </a:r>
            <a:r>
              <a:rPr lang="ar-BH" sz="1200" b="1" dirty="0">
                <a:solidFill>
                  <a:schemeClr val="accent2">
                    <a:lumMod val="50000"/>
                  </a:schemeClr>
                </a:solidFill>
              </a:rPr>
              <a:t>خلال التنسيق </a:t>
            </a:r>
            <a:r>
              <a:rPr lang="ar-BH" sz="1200" b="1" dirty="0" smtClean="0">
                <a:solidFill>
                  <a:schemeClr val="accent2">
                    <a:lumMod val="50000"/>
                  </a:schemeClr>
                </a:solidFill>
              </a:rPr>
              <a:t>مع اللجنة </a:t>
            </a:r>
            <a:r>
              <a:rPr lang="ar-BH" sz="1200" b="1" dirty="0">
                <a:solidFill>
                  <a:schemeClr val="accent2">
                    <a:lumMod val="50000"/>
                  </a:schemeClr>
                </a:solidFill>
              </a:rPr>
              <a:t>المعنية بصحة كبار السن في الرعاية الصحية الأولية، </a:t>
            </a:r>
            <a:r>
              <a:rPr lang="ar-BH" sz="1200" b="1" dirty="0" smtClean="0">
                <a:solidFill>
                  <a:schemeClr val="accent2">
                    <a:lumMod val="50000"/>
                  </a:schemeClr>
                </a:solidFill>
              </a:rPr>
              <a:t>تحول الحالات  </a:t>
            </a:r>
            <a:r>
              <a:rPr lang="ar-BH" sz="1200" b="1" dirty="0">
                <a:solidFill>
                  <a:schemeClr val="accent2">
                    <a:lumMod val="50000"/>
                  </a:schemeClr>
                </a:solidFill>
              </a:rPr>
              <a:t>للباحثة الاجتماعية من فئة المسنين </a:t>
            </a:r>
            <a:r>
              <a:rPr lang="ar-BH" sz="1200" b="1" dirty="0" smtClean="0">
                <a:solidFill>
                  <a:schemeClr val="accent2">
                    <a:lumMod val="50000"/>
                  </a:schemeClr>
                </a:solidFill>
              </a:rPr>
              <a:t>في </a:t>
            </a:r>
            <a:r>
              <a:rPr lang="ar-BH" sz="1200" b="1" dirty="0">
                <a:solidFill>
                  <a:schemeClr val="accent2">
                    <a:lumMod val="50000"/>
                  </a:schemeClr>
                </a:solidFill>
              </a:rPr>
              <a:t>حال الحاجة للدعم الاجتماعي أو الشك في تعرض المسن للإساءة أو الإهمال أو للتنسيق مع الجهات الرسمية والأهلية لتوفير احتياجات لازمة للمسن ، وذلك في إطار تسهيل الإجراءات وجعل المراكز الصحية مراكز صديقة للمسنين.</a:t>
            </a:r>
          </a:p>
        </p:txBody>
      </p:sp>
      <p:sp>
        <p:nvSpPr>
          <p:cNvPr id="9" name="Rounded Rectangle 8"/>
          <p:cNvSpPr/>
          <p:nvPr/>
        </p:nvSpPr>
        <p:spPr>
          <a:xfrm>
            <a:off x="8577647" y="3682313"/>
            <a:ext cx="3235412" cy="21995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smtClean="0">
                <a:solidFill>
                  <a:srgbClr val="FF0000"/>
                </a:solidFill>
              </a:rPr>
              <a:t>خدمة </a:t>
            </a:r>
            <a:r>
              <a:rPr lang="ar-BH" sz="1200" b="1" dirty="0">
                <a:solidFill>
                  <a:srgbClr val="FF0000"/>
                </a:solidFill>
              </a:rPr>
              <a:t>اكتئاب ما بعد الولادة</a:t>
            </a:r>
            <a:r>
              <a:rPr lang="ar-BH" sz="1200" b="1" dirty="0" smtClean="0">
                <a:solidFill>
                  <a:srgbClr val="FF0000"/>
                </a:solidFill>
              </a:rPr>
              <a:t>:</a:t>
            </a:r>
          </a:p>
          <a:p>
            <a:pPr algn="ctr"/>
            <a:endParaRPr lang="ar-BH" sz="1200" b="1" dirty="0">
              <a:solidFill>
                <a:srgbClr val="FF0000"/>
              </a:solidFill>
            </a:endParaRPr>
          </a:p>
          <a:p>
            <a:pPr algn="ctr">
              <a:lnSpc>
                <a:spcPct val="150000"/>
              </a:lnSpc>
            </a:pPr>
            <a:r>
              <a:rPr lang="ar-BH" sz="1200" b="1" dirty="0">
                <a:solidFill>
                  <a:schemeClr val="accent2">
                    <a:lumMod val="50000"/>
                  </a:schemeClr>
                </a:solidFill>
              </a:rPr>
              <a:t>هي عملية مساعدة </a:t>
            </a:r>
            <a:r>
              <a:rPr lang="ar-BH" sz="1200" b="1" dirty="0" smtClean="0">
                <a:solidFill>
                  <a:schemeClr val="accent2">
                    <a:lumMod val="50000"/>
                  </a:schemeClr>
                </a:solidFill>
              </a:rPr>
              <a:t>المرأة </a:t>
            </a:r>
            <a:r>
              <a:rPr lang="ar-BH" sz="1200" b="1" dirty="0">
                <a:solidFill>
                  <a:schemeClr val="accent2">
                    <a:lumMod val="50000"/>
                  </a:schemeClr>
                </a:solidFill>
              </a:rPr>
              <a:t>في السعي </a:t>
            </a:r>
            <a:r>
              <a:rPr lang="ar-BH" sz="1200" b="1" dirty="0" smtClean="0">
                <a:solidFill>
                  <a:schemeClr val="accent2">
                    <a:lumMod val="50000"/>
                  </a:schemeClr>
                </a:solidFill>
              </a:rPr>
              <a:t>الى </a:t>
            </a:r>
            <a:r>
              <a:rPr lang="ar-BH" sz="1200" b="1" dirty="0">
                <a:solidFill>
                  <a:schemeClr val="accent2">
                    <a:lumMod val="50000"/>
                  </a:schemeClr>
                </a:solidFill>
              </a:rPr>
              <a:t>اكتساب مهارات حياتية أساسية تساعد على التوافق النفسي و الاجتماعي عند المرأة ممن تعاني من اكتئاب بيني ما بعد الولادة وذلك عبر تشخيصها عن طريق استبيان خاص </a:t>
            </a:r>
            <a:r>
              <a:rPr lang="ar-BH" sz="1200" b="1" dirty="0" err="1">
                <a:solidFill>
                  <a:schemeClr val="accent2">
                    <a:lumMod val="50000"/>
                  </a:schemeClr>
                </a:solidFill>
              </a:rPr>
              <a:t>بإكتئاب</a:t>
            </a:r>
            <a:r>
              <a:rPr lang="ar-BH" sz="1200" b="1" dirty="0">
                <a:solidFill>
                  <a:schemeClr val="accent2">
                    <a:lumMod val="50000"/>
                  </a:schemeClr>
                </a:solidFill>
              </a:rPr>
              <a:t> ما بعد الولادة يطبق للنساء من قبل أطباء العائلة في عيادة الفحص ما بعد الولادة في المركز الصحي</a:t>
            </a:r>
          </a:p>
        </p:txBody>
      </p:sp>
      <p:sp>
        <p:nvSpPr>
          <p:cNvPr id="10" name="Rounded Rectangle 9"/>
          <p:cNvSpPr/>
          <p:nvPr/>
        </p:nvSpPr>
        <p:spPr>
          <a:xfrm>
            <a:off x="999866" y="1241852"/>
            <a:ext cx="3235412" cy="22406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200" dirty="0"/>
          </a:p>
          <a:p>
            <a:pPr algn="ctr">
              <a:lnSpc>
                <a:spcPct val="150000"/>
              </a:lnSpc>
            </a:pPr>
            <a:r>
              <a:rPr lang="ar-BH" sz="1200" b="1" dirty="0">
                <a:solidFill>
                  <a:srgbClr val="FF0000"/>
                </a:solidFill>
              </a:rPr>
              <a:t>خدمة الدعم النفسي والاجتماعي لمرضى الامراض </a:t>
            </a:r>
            <a:r>
              <a:rPr lang="ar-BH" sz="1200" b="1" dirty="0" smtClean="0">
                <a:solidFill>
                  <a:srgbClr val="FF0000"/>
                </a:solidFill>
              </a:rPr>
              <a:t>المزمنة :</a:t>
            </a:r>
            <a:endParaRPr lang="ar-BH" sz="1200" b="1" dirty="0">
              <a:solidFill>
                <a:srgbClr val="FF0000"/>
              </a:solidFill>
            </a:endParaRPr>
          </a:p>
          <a:p>
            <a:pPr algn="ctr">
              <a:lnSpc>
                <a:spcPct val="150000"/>
              </a:lnSpc>
            </a:pPr>
            <a:r>
              <a:rPr lang="ar-BH" sz="1200" b="1" dirty="0">
                <a:solidFill>
                  <a:schemeClr val="accent2">
                    <a:lumMod val="50000"/>
                  </a:schemeClr>
                </a:solidFill>
              </a:rPr>
              <a:t>هي خدمة موجهة لمساعدة كافة الفئات العمرية ممن يعانون من الامراض المزمنة </a:t>
            </a:r>
            <a:r>
              <a:rPr lang="ar-BH" sz="1200" b="1" dirty="0" smtClean="0">
                <a:solidFill>
                  <a:schemeClr val="accent2">
                    <a:lumMod val="50000"/>
                  </a:schemeClr>
                </a:solidFill>
              </a:rPr>
              <a:t>على </a:t>
            </a:r>
            <a:r>
              <a:rPr lang="ar-BH" sz="1200" b="1" dirty="0">
                <a:solidFill>
                  <a:schemeClr val="accent2">
                    <a:lumMod val="50000"/>
                  </a:schemeClr>
                </a:solidFill>
              </a:rPr>
              <a:t>تقبل </a:t>
            </a:r>
            <a:r>
              <a:rPr lang="ar-BH" sz="1200" b="1" dirty="0" smtClean="0">
                <a:solidFill>
                  <a:schemeClr val="accent2">
                    <a:lumMod val="50000"/>
                  </a:schemeClr>
                </a:solidFill>
              </a:rPr>
              <a:t>مرضهم </a:t>
            </a:r>
            <a:r>
              <a:rPr lang="ar-BH" sz="1200" b="1" dirty="0">
                <a:solidFill>
                  <a:schemeClr val="accent2">
                    <a:lumMod val="50000"/>
                  </a:schemeClr>
                </a:solidFill>
              </a:rPr>
              <a:t>والتعايش </a:t>
            </a:r>
            <a:r>
              <a:rPr lang="ar-BH" sz="1200" b="1" dirty="0" smtClean="0">
                <a:solidFill>
                  <a:schemeClr val="accent2">
                    <a:lumMod val="50000"/>
                  </a:schemeClr>
                </a:solidFill>
              </a:rPr>
              <a:t>معه وتقديم </a:t>
            </a:r>
            <a:r>
              <a:rPr lang="ar-BH" sz="1200" b="1" dirty="0">
                <a:solidFill>
                  <a:schemeClr val="accent2">
                    <a:lumMod val="50000"/>
                  </a:schemeClr>
                </a:solidFill>
              </a:rPr>
              <a:t>الدعم الاجتماعي و النفسي </a:t>
            </a:r>
            <a:r>
              <a:rPr lang="ar-BH" sz="1200" b="1" dirty="0" smtClean="0">
                <a:solidFill>
                  <a:schemeClr val="accent2">
                    <a:lumMod val="50000"/>
                  </a:schemeClr>
                </a:solidFill>
              </a:rPr>
              <a:t>لهم </a:t>
            </a:r>
            <a:r>
              <a:rPr lang="ar-BH" sz="1200" b="1" dirty="0">
                <a:solidFill>
                  <a:schemeClr val="accent2">
                    <a:lumMod val="50000"/>
                  </a:schemeClr>
                </a:solidFill>
              </a:rPr>
              <a:t>بهدف </a:t>
            </a:r>
            <a:r>
              <a:rPr lang="ar-BH" sz="1200" b="1" dirty="0" smtClean="0">
                <a:solidFill>
                  <a:schemeClr val="accent2">
                    <a:lumMod val="50000"/>
                  </a:schemeClr>
                </a:solidFill>
              </a:rPr>
              <a:t>مساعدتهم </a:t>
            </a:r>
            <a:r>
              <a:rPr lang="ar-BH" sz="1200" b="1" dirty="0">
                <a:solidFill>
                  <a:schemeClr val="accent2">
                    <a:lumMod val="50000"/>
                  </a:schemeClr>
                </a:solidFill>
              </a:rPr>
              <a:t>على تحسين </a:t>
            </a:r>
            <a:r>
              <a:rPr lang="ar-BH" sz="1200" b="1" dirty="0" smtClean="0">
                <a:solidFill>
                  <a:schemeClr val="accent2">
                    <a:lumMod val="50000"/>
                  </a:schemeClr>
                </a:solidFill>
              </a:rPr>
              <a:t>ظروفهم </a:t>
            </a:r>
            <a:r>
              <a:rPr lang="ar-BH" sz="1200" b="1" dirty="0">
                <a:solidFill>
                  <a:schemeClr val="accent2">
                    <a:lumMod val="50000"/>
                  </a:schemeClr>
                </a:solidFill>
              </a:rPr>
              <a:t>الاجتماعية المحيطة والتي تؤثر على </a:t>
            </a:r>
            <a:r>
              <a:rPr lang="ar-BH" sz="1200" b="1" dirty="0" smtClean="0">
                <a:solidFill>
                  <a:schemeClr val="accent2">
                    <a:lumMod val="50000"/>
                  </a:schemeClr>
                </a:solidFill>
              </a:rPr>
              <a:t>وضعهم </a:t>
            </a:r>
            <a:r>
              <a:rPr lang="ar-BH" sz="1200" b="1" dirty="0">
                <a:solidFill>
                  <a:schemeClr val="accent2">
                    <a:lumMod val="50000"/>
                  </a:schemeClr>
                </a:solidFill>
              </a:rPr>
              <a:t>النفسي وبالتالي على </a:t>
            </a:r>
            <a:r>
              <a:rPr lang="ar-BH" sz="1200" b="1" dirty="0" smtClean="0">
                <a:solidFill>
                  <a:schemeClr val="accent2">
                    <a:lumMod val="50000"/>
                  </a:schemeClr>
                </a:solidFill>
              </a:rPr>
              <a:t>صحتهم. </a:t>
            </a:r>
            <a:endParaRPr lang="ar-BH" sz="1200" b="1" dirty="0">
              <a:solidFill>
                <a:schemeClr val="accent2">
                  <a:lumMod val="50000"/>
                </a:schemeClr>
              </a:solidFill>
            </a:endParaRPr>
          </a:p>
        </p:txBody>
      </p:sp>
      <p:pic>
        <p:nvPicPr>
          <p:cNvPr id="2" name="Picture 1"/>
          <p:cNvPicPr>
            <a:picLocks noChangeAspect="1"/>
          </p:cNvPicPr>
          <p:nvPr/>
        </p:nvPicPr>
        <p:blipFill>
          <a:blip r:embed="rId2"/>
          <a:stretch>
            <a:fillRect/>
          </a:stretch>
        </p:blipFill>
        <p:spPr>
          <a:xfrm>
            <a:off x="8088216" y="169989"/>
            <a:ext cx="1615957" cy="466377"/>
          </a:xfrm>
          <a:prstGeom prst="rect">
            <a:avLst/>
          </a:prstGeom>
        </p:spPr>
      </p:pic>
      <p:pic>
        <p:nvPicPr>
          <p:cNvPr id="8" name="Picture 7"/>
          <p:cNvPicPr>
            <a:picLocks noChangeAspect="1"/>
          </p:cNvPicPr>
          <p:nvPr/>
        </p:nvPicPr>
        <p:blipFill>
          <a:blip r:embed="rId3"/>
          <a:stretch>
            <a:fillRect/>
          </a:stretch>
        </p:blipFill>
        <p:spPr>
          <a:xfrm>
            <a:off x="9405676" y="303355"/>
            <a:ext cx="199643" cy="199643"/>
          </a:xfrm>
          <a:prstGeom prst="rect">
            <a:avLst/>
          </a:prstGeom>
        </p:spPr>
      </p:pic>
    </p:spTree>
    <p:extLst>
      <p:ext uri="{BB962C8B-B14F-4D97-AF65-F5344CB8AC3E}">
        <p14:creationId xmlns:p14="http://schemas.microsoft.com/office/powerpoint/2010/main" val="4270097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7112" y="1013255"/>
            <a:ext cx="4431957" cy="72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smtClean="0">
              <a:solidFill>
                <a:schemeClr val="tx1"/>
              </a:solidFill>
            </a:endParaRPr>
          </a:p>
          <a:p>
            <a:pPr algn="ctr"/>
            <a:r>
              <a:rPr lang="ar-BH" b="1" dirty="0" smtClean="0">
                <a:solidFill>
                  <a:schemeClr val="tx1"/>
                </a:solidFill>
              </a:rPr>
              <a:t>مركز عائشة يتيم للإرشاد الأسري- نموذج</a:t>
            </a:r>
          </a:p>
          <a:p>
            <a:pPr algn="ctr"/>
            <a:endParaRPr lang="ar-BH" dirty="0"/>
          </a:p>
        </p:txBody>
      </p:sp>
      <p:sp>
        <p:nvSpPr>
          <p:cNvPr id="3" name="Rounded Rectangle 2"/>
          <p:cNvSpPr/>
          <p:nvPr/>
        </p:nvSpPr>
        <p:spPr>
          <a:xfrm>
            <a:off x="8114271" y="535343"/>
            <a:ext cx="2491831" cy="69197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smtClean="0">
                <a:solidFill>
                  <a:schemeClr val="tx1">
                    <a:lumMod val="95000"/>
                    <a:lumOff val="5000"/>
                  </a:schemeClr>
                </a:solidFill>
              </a:rPr>
              <a:t>رابعاً: </a:t>
            </a:r>
            <a:r>
              <a:rPr lang="ar-BH" sz="1400" b="1" dirty="0">
                <a:solidFill>
                  <a:schemeClr val="tx1">
                    <a:lumMod val="95000"/>
                    <a:lumOff val="5000"/>
                  </a:schemeClr>
                </a:solidFill>
              </a:rPr>
              <a:t>مؤسسات المجتمع </a:t>
            </a:r>
            <a:r>
              <a:rPr lang="ar-BH" sz="1400" b="1" dirty="0" smtClean="0">
                <a:solidFill>
                  <a:schemeClr val="tx1">
                    <a:lumMod val="95000"/>
                    <a:lumOff val="5000"/>
                  </a:schemeClr>
                </a:solidFill>
              </a:rPr>
              <a:t>المدني</a:t>
            </a:r>
            <a:endParaRPr lang="ar-BH" sz="1400" b="1" dirty="0">
              <a:solidFill>
                <a:schemeClr val="tx1">
                  <a:lumMod val="95000"/>
                  <a:lumOff val="5000"/>
                </a:schemeClr>
              </a:solidFill>
            </a:endParaRPr>
          </a:p>
        </p:txBody>
      </p:sp>
      <p:sp>
        <p:nvSpPr>
          <p:cNvPr id="4" name="Rectangle 3"/>
          <p:cNvSpPr/>
          <p:nvPr/>
        </p:nvSpPr>
        <p:spPr>
          <a:xfrm>
            <a:off x="1800078" y="2191266"/>
            <a:ext cx="8806024" cy="3539430"/>
          </a:xfrm>
          <a:prstGeom prst="rect">
            <a:avLst/>
          </a:prstGeom>
          <a:noFill/>
        </p:spPr>
        <p:txBody>
          <a:bodyPr wrap="square" lIns="91440" tIns="45720" rIns="91440" bIns="45720">
            <a:spAutoFit/>
          </a:bodyPr>
          <a:lstStyle/>
          <a:p>
            <a:pPr>
              <a:lnSpc>
                <a:spcPct val="200000"/>
              </a:lnSpc>
            </a:pPr>
            <a:r>
              <a:rPr lang="ar-BH" sz="1400" b="1" cap="none" spc="0" dirty="0" smtClean="0">
                <a:ln w="0"/>
                <a:solidFill>
                  <a:schemeClr val="tx1">
                    <a:lumMod val="95000"/>
                    <a:lumOff val="5000"/>
                  </a:schemeClr>
                </a:solidFill>
              </a:rPr>
              <a:t>انطلقت الخدمات الإرشادية في مبنى جمعية نهضة فتاة البحرين من خلال مكتب الاستشارات الأسرية في عام 1998 ،وهي اول تجربة أهلية في البحرين والتي شكلت النواة الأساسية للخدمات الإرشادية في المجال الاجتماعي والنفسي  للمرأة والأسرة ‘ </a:t>
            </a:r>
            <a:r>
              <a:rPr lang="ar-BH" sz="1400" b="1" dirty="0" smtClean="0">
                <a:ln w="0"/>
                <a:solidFill>
                  <a:schemeClr val="tx1">
                    <a:lumMod val="95000"/>
                    <a:lumOff val="5000"/>
                  </a:schemeClr>
                </a:solidFill>
              </a:rPr>
              <a:t>وفي عام  2007 تم افتتاح مركز عائشة يتيم للإرشاد الأسري التابع للجمعية ويعتبر من أهم إنجازات الجمعية في مجال خدمة الأسرة والمجتمع البحريني ، و من أهم الخدمات التي يقدمها المركز :</a:t>
            </a:r>
            <a:endParaRPr lang="ar-BH" sz="1400" b="1" dirty="0">
              <a:ln w="0"/>
              <a:solidFill>
                <a:schemeClr val="tx1">
                  <a:lumMod val="95000"/>
                  <a:lumOff val="5000"/>
                </a:schemeClr>
              </a:solidFill>
            </a:endParaRPr>
          </a:p>
          <a:p>
            <a:pPr marL="285750" indent="-285750">
              <a:lnSpc>
                <a:spcPct val="200000"/>
              </a:lnSpc>
              <a:buFont typeface="Wingdings" panose="05000000000000000000" pitchFamily="2" charset="2"/>
              <a:buChar char="§"/>
            </a:pPr>
            <a:r>
              <a:rPr lang="ar-BH" sz="1400" b="1" dirty="0" smtClean="0">
                <a:ln w="0"/>
                <a:solidFill>
                  <a:schemeClr val="tx1">
                    <a:lumMod val="95000"/>
                    <a:lumOff val="5000"/>
                  </a:schemeClr>
                </a:solidFill>
              </a:rPr>
              <a:t>خدمة الإرشاد </a:t>
            </a:r>
            <a:r>
              <a:rPr lang="ar-BH" sz="1400" b="1" dirty="0" smtClean="0">
                <a:ln w="0"/>
                <a:solidFill>
                  <a:schemeClr val="tx1">
                    <a:lumMod val="95000"/>
                    <a:lumOff val="5000"/>
                  </a:schemeClr>
                </a:solidFill>
              </a:rPr>
              <a:t>الأسري و الاجتماعي</a:t>
            </a:r>
            <a:endParaRPr lang="ar-BH" sz="1400" b="1" dirty="0">
              <a:ln w="0"/>
              <a:solidFill>
                <a:schemeClr val="tx1">
                  <a:lumMod val="95000"/>
                  <a:lumOff val="5000"/>
                </a:schemeClr>
              </a:solidFill>
            </a:endParaRPr>
          </a:p>
          <a:p>
            <a:pPr marL="285750" indent="-285750">
              <a:lnSpc>
                <a:spcPct val="200000"/>
              </a:lnSpc>
              <a:buFont typeface="Wingdings" panose="05000000000000000000" pitchFamily="2" charset="2"/>
              <a:buChar char="§"/>
            </a:pPr>
            <a:r>
              <a:rPr lang="ar-BH" sz="1400" b="1" dirty="0" smtClean="0">
                <a:ln w="0"/>
                <a:solidFill>
                  <a:schemeClr val="tx1">
                    <a:lumMod val="95000"/>
                    <a:lumOff val="5000"/>
                  </a:schemeClr>
                </a:solidFill>
              </a:rPr>
              <a:t>خدمة الإرشاد النفسي </a:t>
            </a:r>
          </a:p>
          <a:p>
            <a:pPr marL="285750" indent="-285750">
              <a:lnSpc>
                <a:spcPct val="200000"/>
              </a:lnSpc>
              <a:buFont typeface="Wingdings" panose="05000000000000000000" pitchFamily="2" charset="2"/>
              <a:buChar char="§"/>
            </a:pPr>
            <a:r>
              <a:rPr lang="ar-BH" sz="1400" b="1" dirty="0" smtClean="0">
                <a:ln w="0"/>
                <a:solidFill>
                  <a:schemeClr val="tx1">
                    <a:lumMod val="95000"/>
                    <a:lumOff val="5000"/>
                  </a:schemeClr>
                </a:solidFill>
              </a:rPr>
              <a:t>خدمة الاستشارة القانونية</a:t>
            </a:r>
          </a:p>
          <a:p>
            <a:pPr marL="285750" indent="-285750">
              <a:lnSpc>
                <a:spcPct val="200000"/>
              </a:lnSpc>
              <a:buFont typeface="Wingdings" panose="05000000000000000000" pitchFamily="2" charset="2"/>
              <a:buChar char="§"/>
            </a:pPr>
            <a:r>
              <a:rPr lang="ar-BH" sz="1400" b="1" dirty="0" smtClean="0">
                <a:ln w="0"/>
                <a:solidFill>
                  <a:schemeClr val="tx1">
                    <a:lumMod val="95000"/>
                    <a:lumOff val="5000"/>
                  </a:schemeClr>
                </a:solidFill>
              </a:rPr>
              <a:t>خدمة الخط الساخن</a:t>
            </a:r>
          </a:p>
          <a:p>
            <a:pPr marL="285750" indent="-285750">
              <a:lnSpc>
                <a:spcPct val="200000"/>
              </a:lnSpc>
              <a:buFont typeface="Wingdings" panose="05000000000000000000" pitchFamily="2" charset="2"/>
              <a:buChar char="§"/>
            </a:pPr>
            <a:r>
              <a:rPr lang="ar-BH" sz="1400" b="1" dirty="0" smtClean="0">
                <a:ln w="0"/>
                <a:solidFill>
                  <a:schemeClr val="tx1">
                    <a:lumMod val="95000"/>
                    <a:lumOff val="5000"/>
                  </a:schemeClr>
                </a:solidFill>
              </a:rPr>
              <a:t>وحدة البحث والقياس</a:t>
            </a:r>
          </a:p>
        </p:txBody>
      </p:sp>
      <p:pic>
        <p:nvPicPr>
          <p:cNvPr id="6" name="Picture 5"/>
          <p:cNvPicPr>
            <a:picLocks noChangeAspect="1"/>
          </p:cNvPicPr>
          <p:nvPr/>
        </p:nvPicPr>
        <p:blipFill>
          <a:blip r:embed="rId2"/>
          <a:stretch>
            <a:fillRect/>
          </a:stretch>
        </p:blipFill>
        <p:spPr>
          <a:xfrm>
            <a:off x="10272478" y="741531"/>
            <a:ext cx="267721" cy="271724"/>
          </a:xfrm>
          <a:prstGeom prst="rect">
            <a:avLst/>
          </a:prstGeom>
        </p:spPr>
      </p:pic>
    </p:spTree>
    <p:extLst>
      <p:ext uri="{BB962C8B-B14F-4D97-AF65-F5344CB8AC3E}">
        <p14:creationId xmlns:p14="http://schemas.microsoft.com/office/powerpoint/2010/main" val="1165421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3163" y="2304862"/>
            <a:ext cx="3106941" cy="584775"/>
          </a:xfrm>
          <a:prstGeom prst="rect">
            <a:avLst/>
          </a:prstGeom>
          <a:noFill/>
        </p:spPr>
        <p:txBody>
          <a:bodyPr wrap="none" lIns="91440" tIns="45720" rIns="91440" bIns="45720">
            <a:spAutoFit/>
          </a:bodyPr>
          <a:lstStyle/>
          <a:p>
            <a:pPr algn="ctr"/>
            <a:r>
              <a:rPr lang="ar-BH" sz="3200" b="0" cap="none" spc="0" dirty="0" smtClean="0">
                <a:ln w="0"/>
                <a:solidFill>
                  <a:schemeClr val="tx1"/>
                </a:solidFill>
                <a:effectLst>
                  <a:outerShdw blurRad="38100" dist="19050" dir="2700000" algn="tl" rotWithShape="0">
                    <a:schemeClr val="dk1">
                      <a:alpha val="40000"/>
                    </a:schemeClr>
                  </a:outerShdw>
                </a:effectLst>
              </a:rPr>
              <a:t>شكراً لحسن استماعكم </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738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2324" y="1244085"/>
            <a:ext cx="8806248" cy="4039567"/>
          </a:xfrm>
          <a:prstGeom prst="rect">
            <a:avLst/>
          </a:prstGeom>
        </p:spPr>
        <p:txBody>
          <a:bodyPr wrap="square">
            <a:spAutoFit/>
          </a:bodyPr>
          <a:lstStyle/>
          <a:p>
            <a:pPr>
              <a:lnSpc>
                <a:spcPct val="150000"/>
              </a:lnSpc>
            </a:pPr>
            <a:r>
              <a:rPr lang="ar-BH" sz="2000" dirty="0" smtClean="0"/>
              <a:t>قال تعالى  : </a:t>
            </a:r>
            <a:r>
              <a:rPr lang="ar-BH" sz="2400" dirty="0" smtClean="0"/>
              <a:t>(أَفَمَنْ </a:t>
            </a:r>
            <a:r>
              <a:rPr lang="ar-BH" sz="2400" dirty="0"/>
              <a:t>أَسَّسَ بُنْيَانَهُ عَلَى تَقْوَى مِنَ اللَّهِ وَرِضْوَانٍ خَيْرٌ أَمْ مَنْ أَسَّسَ بُنْيَانَهُ عَلَى شَفَا جُرُفٍ هَارٍ فَانْهَارَ بِهِ فِي نَارِ جَهَنَّمَ وَاللَّهُ لَا يَهْدِي الْقَوْمَ </a:t>
            </a:r>
            <a:r>
              <a:rPr lang="ar-BH" sz="2400" dirty="0" smtClean="0"/>
              <a:t>الظَّالِمِينَ) </a:t>
            </a:r>
            <a:r>
              <a:rPr lang="ar-BH" dirty="0" smtClean="0"/>
              <a:t> </a:t>
            </a:r>
            <a:r>
              <a:rPr lang="ar-BH" sz="1100" dirty="0"/>
              <a:t>۝ </a:t>
            </a:r>
            <a:r>
              <a:rPr lang="ar-BH" sz="1100" dirty="0" smtClean="0"/>
              <a:t>التوبة:109</a:t>
            </a:r>
          </a:p>
          <a:p>
            <a:pPr>
              <a:lnSpc>
                <a:spcPct val="150000"/>
              </a:lnSpc>
            </a:pPr>
            <a:endParaRPr lang="ar-BH" sz="1100" dirty="0" smtClean="0"/>
          </a:p>
          <a:p>
            <a:pPr>
              <a:lnSpc>
                <a:spcPct val="150000"/>
              </a:lnSpc>
            </a:pPr>
            <a:endParaRPr lang="ar-BH" sz="1100" dirty="0"/>
          </a:p>
          <a:p>
            <a:pPr>
              <a:lnSpc>
                <a:spcPct val="150000"/>
              </a:lnSpc>
            </a:pPr>
            <a:r>
              <a:rPr lang="ar-BH" dirty="0"/>
              <a:t>الأسرة هي </a:t>
            </a:r>
            <a:r>
              <a:rPr lang="ar-BH" dirty="0" smtClean="0"/>
              <a:t>اللبنة الأساسية و الأولى في كيان المجتمع، وهي الأصل الذي يقوم عليه هذا الكيان فإذا صلح الأساس صلح سائر الكيان ، وكلما كان البناء الأسري سليماً و متماسكاً كان لذلك انعكاساته الإيجابية على المجتمع. </a:t>
            </a:r>
          </a:p>
          <a:p>
            <a:pPr>
              <a:lnSpc>
                <a:spcPct val="150000"/>
              </a:lnSpc>
            </a:pPr>
            <a:endParaRPr lang="ar-BH" dirty="0" smtClean="0"/>
          </a:p>
          <a:p>
            <a:pPr>
              <a:lnSpc>
                <a:spcPct val="150000"/>
              </a:lnSpc>
            </a:pPr>
            <a:r>
              <a:rPr lang="ar-BH" dirty="0" smtClean="0"/>
              <a:t>لهذا </a:t>
            </a:r>
            <a:r>
              <a:rPr lang="ar-BH" dirty="0"/>
              <a:t>اولت مملكة البحرين الأسرة وتماسكها وحسن قيامها بوظائفها اهتماماً فائقاً، وعلى مختلف الأصعدة التشريعية والخدماتية والتجهيزية، وفيما يلي </a:t>
            </a:r>
            <a:r>
              <a:rPr lang="ar-BH" dirty="0" smtClean="0"/>
              <a:t>عرض لأهم السياسات الاجتماعية التي تقدمها للأسرة :</a:t>
            </a:r>
            <a:endParaRPr lang="ar-BH" dirty="0"/>
          </a:p>
          <a:p>
            <a:pPr>
              <a:lnSpc>
                <a:spcPct val="150000"/>
              </a:lnSpc>
            </a:pPr>
            <a:endParaRPr lang="ar-BH" sz="1100" dirty="0"/>
          </a:p>
        </p:txBody>
      </p:sp>
      <p:sp>
        <p:nvSpPr>
          <p:cNvPr id="3" name="Rounded Rectangle 2"/>
          <p:cNvSpPr/>
          <p:nvPr/>
        </p:nvSpPr>
        <p:spPr>
          <a:xfrm>
            <a:off x="9341709" y="617838"/>
            <a:ext cx="1425146" cy="4695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smtClean="0">
                <a:solidFill>
                  <a:schemeClr val="tx1"/>
                </a:solidFill>
              </a:rPr>
              <a:t>مقدمة:</a:t>
            </a:r>
            <a:endParaRPr lang="ar-BH" sz="2400" b="1" dirty="0">
              <a:solidFill>
                <a:schemeClr val="tx1"/>
              </a:solidFill>
            </a:endParaRPr>
          </a:p>
        </p:txBody>
      </p:sp>
      <p:pic>
        <p:nvPicPr>
          <p:cNvPr id="4" name="Picture 3"/>
          <p:cNvPicPr>
            <a:picLocks noChangeAspect="1"/>
          </p:cNvPicPr>
          <p:nvPr/>
        </p:nvPicPr>
        <p:blipFill>
          <a:blip r:embed="rId2"/>
          <a:stretch>
            <a:fillRect/>
          </a:stretch>
        </p:blipFill>
        <p:spPr>
          <a:xfrm>
            <a:off x="10593922" y="506751"/>
            <a:ext cx="345865" cy="345865"/>
          </a:xfrm>
          <a:prstGeom prst="rect">
            <a:avLst/>
          </a:prstGeom>
        </p:spPr>
      </p:pic>
    </p:spTree>
    <p:extLst>
      <p:ext uri="{BB962C8B-B14F-4D97-AF65-F5344CB8AC3E}">
        <p14:creationId xmlns:p14="http://schemas.microsoft.com/office/powerpoint/2010/main" val="137071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783" y="2041091"/>
            <a:ext cx="10618573" cy="3970318"/>
          </a:xfrm>
          <a:prstGeom prst="rect">
            <a:avLst/>
          </a:prstGeom>
        </p:spPr>
        <p:txBody>
          <a:bodyPr wrap="square">
            <a:spAutoFit/>
          </a:bodyPr>
          <a:lstStyle/>
          <a:p>
            <a:endParaRPr lang="ar-BH" dirty="0"/>
          </a:p>
          <a:p>
            <a:pPr algn="justLow">
              <a:lnSpc>
                <a:spcPct val="150000"/>
              </a:lnSpc>
            </a:pPr>
            <a:r>
              <a:rPr lang="ar-BH" sz="2400" dirty="0"/>
              <a:t>صدر قانون رقم (19) لسنة 2009(الشق الأول) الخاص بأحكام الأسرة ،وهو تقنين للقواعد الشرعية التي من شأنها أن تنظم علاقة الأفراد في إطار الأسرة فيما يخص أحكام الزواج أو الطلاق وما يترتب على ذلك من حقوق و واجبات وما ينتج عنه من مصاهره و ولاده و ولاية و حضانة</a:t>
            </a:r>
            <a:r>
              <a:rPr lang="ar-BH" sz="2400" dirty="0" smtClean="0"/>
              <a:t>.</a:t>
            </a:r>
          </a:p>
          <a:p>
            <a:pPr algn="justLow">
              <a:lnSpc>
                <a:spcPct val="150000"/>
              </a:lnSpc>
            </a:pPr>
            <a:endParaRPr lang="ar-BH" sz="2400" dirty="0"/>
          </a:p>
          <a:p>
            <a:pPr algn="justLow">
              <a:lnSpc>
                <a:spcPct val="150000"/>
              </a:lnSpc>
            </a:pPr>
            <a:r>
              <a:rPr lang="ar-BH" sz="2400" dirty="0"/>
              <a:t>وتكمن الفائدة من هذا القانون في كونه يحدد الحقوق والواجبات </a:t>
            </a:r>
            <a:r>
              <a:rPr lang="ar-BH" sz="2400" dirty="0" smtClean="0"/>
              <a:t>المترتبة </a:t>
            </a:r>
            <a:r>
              <a:rPr lang="ar-BH" sz="2400" dirty="0"/>
              <a:t>على عقد الزواج  وبالتالي فإنه يوفر العدالة اللازمة للمتقاضين بإخضاعهم لأسس قانونية واضحة ومقننة.</a:t>
            </a:r>
          </a:p>
          <a:p>
            <a:endParaRPr lang="ar-BH" dirty="0"/>
          </a:p>
        </p:txBody>
      </p:sp>
      <p:sp>
        <p:nvSpPr>
          <p:cNvPr id="4" name="Rectangle 3"/>
          <p:cNvSpPr/>
          <p:nvPr/>
        </p:nvSpPr>
        <p:spPr>
          <a:xfrm>
            <a:off x="3616411" y="1062680"/>
            <a:ext cx="5675870" cy="76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ctr">
              <a:buFont typeface="Wingdings" panose="05000000000000000000" pitchFamily="2" charset="2"/>
              <a:buChar char="q"/>
            </a:pPr>
            <a:r>
              <a:rPr lang="ar-BH" sz="2400" b="1" dirty="0" smtClean="0">
                <a:solidFill>
                  <a:schemeClr val="tx1"/>
                </a:solidFill>
              </a:rPr>
              <a:t> </a:t>
            </a:r>
            <a:r>
              <a:rPr lang="ar-BH" sz="2400" b="1" dirty="0">
                <a:solidFill>
                  <a:schemeClr val="tx1"/>
                </a:solidFill>
              </a:rPr>
              <a:t>قانون أحكام الأسرة البحريني </a:t>
            </a:r>
          </a:p>
        </p:txBody>
      </p:sp>
      <p:sp>
        <p:nvSpPr>
          <p:cNvPr id="3" name="Rounded Rectangle 2"/>
          <p:cNvSpPr/>
          <p:nvPr/>
        </p:nvSpPr>
        <p:spPr>
          <a:xfrm>
            <a:off x="8854751" y="671804"/>
            <a:ext cx="2939143" cy="746449"/>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a:solidFill>
                  <a:schemeClr val="tx1"/>
                </a:solidFill>
              </a:rPr>
              <a:t>أولاً: </a:t>
            </a:r>
            <a:r>
              <a:rPr lang="ar-BH" b="1" dirty="0" smtClean="0">
                <a:solidFill>
                  <a:schemeClr val="tx1"/>
                </a:solidFill>
              </a:rPr>
              <a:t>وزارة </a:t>
            </a:r>
            <a:r>
              <a:rPr lang="ar-BH" b="1" dirty="0">
                <a:solidFill>
                  <a:schemeClr val="tx1"/>
                </a:solidFill>
              </a:rPr>
              <a:t>العدل والشؤون الإسلامية و الأوقاف </a:t>
            </a:r>
          </a:p>
        </p:txBody>
      </p:sp>
      <p:pic>
        <p:nvPicPr>
          <p:cNvPr id="5" name="Picture 4"/>
          <p:cNvPicPr>
            <a:picLocks noChangeAspect="1"/>
          </p:cNvPicPr>
          <p:nvPr/>
        </p:nvPicPr>
        <p:blipFill>
          <a:blip r:embed="rId2"/>
          <a:stretch>
            <a:fillRect/>
          </a:stretch>
        </p:blipFill>
        <p:spPr>
          <a:xfrm>
            <a:off x="11442356" y="810921"/>
            <a:ext cx="251759" cy="251759"/>
          </a:xfrm>
          <a:prstGeom prst="rect">
            <a:avLst/>
          </a:prstGeom>
        </p:spPr>
      </p:pic>
    </p:spTree>
    <p:extLst>
      <p:ext uri="{BB962C8B-B14F-4D97-AF65-F5344CB8AC3E}">
        <p14:creationId xmlns:p14="http://schemas.microsoft.com/office/powerpoint/2010/main" val="3544394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898" y="1693040"/>
            <a:ext cx="9415845" cy="4524315"/>
          </a:xfrm>
          <a:prstGeom prst="rect">
            <a:avLst/>
          </a:prstGeom>
        </p:spPr>
        <p:txBody>
          <a:bodyPr wrap="square">
            <a:spAutoFit/>
          </a:bodyPr>
          <a:lstStyle/>
          <a:p>
            <a:pPr algn="ctr"/>
            <a:endParaRPr lang="ar-BH" b="1" dirty="0"/>
          </a:p>
          <a:p>
            <a:pPr algn="justLow">
              <a:lnSpc>
                <a:spcPct val="150000"/>
              </a:lnSpc>
            </a:pPr>
            <a:r>
              <a:rPr lang="ar-BH" b="1" dirty="0" smtClean="0"/>
              <a:t>صدر مرسوم </a:t>
            </a:r>
            <a:r>
              <a:rPr lang="ar-BH" b="1" dirty="0"/>
              <a:t>بقانون رقم (٢٢) لسنة ٢٠١٥ بتعديل بعض أحكام </a:t>
            </a:r>
            <a:r>
              <a:rPr lang="ar-BH" b="1" dirty="0" smtClean="0"/>
              <a:t>قانون الإجراءات </a:t>
            </a:r>
            <a:r>
              <a:rPr lang="ar-BH" b="1" dirty="0"/>
              <a:t>أمام المحاكم الشرعية والذي ألزم بإحالة دعاوى أحوال الشخصية التي يجوز فيها الصلح إلى مكتب التوفيق الأسري لتسوية </a:t>
            </a:r>
            <a:r>
              <a:rPr lang="ar-BH" b="1" dirty="0" smtClean="0"/>
              <a:t>النزاعات الأسرية ودياً وفي </a:t>
            </a:r>
            <a:r>
              <a:rPr lang="ar-BH" b="1" dirty="0"/>
              <a:t>اطار </a:t>
            </a:r>
            <a:r>
              <a:rPr lang="ar-BH" b="1" dirty="0" smtClean="0"/>
              <a:t>من الخصوصية </a:t>
            </a:r>
            <a:r>
              <a:rPr lang="ar-BH" b="1" dirty="0"/>
              <a:t>وبشكل سلس وميسر للوصول للصلح حفاظاً على كيان الأسرة ومستقبل الأطفال </a:t>
            </a:r>
            <a:r>
              <a:rPr lang="ar-BH" b="1" dirty="0" smtClean="0"/>
              <a:t>عن طريق إزالة أسباب الخلاف و الشقاق بين أفراد الأسرة .</a:t>
            </a:r>
          </a:p>
          <a:p>
            <a:pPr algn="justLow">
              <a:lnSpc>
                <a:spcPct val="150000"/>
              </a:lnSpc>
            </a:pPr>
            <a:endParaRPr lang="ar-BH" b="1" dirty="0" smtClean="0"/>
          </a:p>
          <a:p>
            <a:pPr algn="justLow">
              <a:lnSpc>
                <a:spcPct val="150000"/>
              </a:lnSpc>
            </a:pPr>
            <a:r>
              <a:rPr lang="ar-BH" b="1" dirty="0"/>
              <a:t>و يتكون مكتب التوفيق الأسري من رئيس ذو خبرة و عدد من الاخصائيين القانونيين والاجتماعيين والنفسيين والباحثين الشرعيين والذي يصدر بتسميتهم بقرار من الوزير.</a:t>
            </a:r>
          </a:p>
          <a:p>
            <a:pPr>
              <a:lnSpc>
                <a:spcPct val="150000"/>
              </a:lnSpc>
            </a:pPr>
            <a:endParaRPr lang="ar-BH" dirty="0" smtClean="0"/>
          </a:p>
          <a:p>
            <a:pPr algn="justLow">
              <a:lnSpc>
                <a:spcPct val="150000"/>
              </a:lnSpc>
            </a:pPr>
            <a:endParaRPr lang="ar-BH" dirty="0"/>
          </a:p>
          <a:p>
            <a:pPr algn="justLow">
              <a:lnSpc>
                <a:spcPct val="150000"/>
              </a:lnSpc>
            </a:pPr>
            <a:endParaRPr lang="ar-BH" dirty="0"/>
          </a:p>
        </p:txBody>
      </p:sp>
      <p:sp>
        <p:nvSpPr>
          <p:cNvPr id="3" name="Rectangle 2"/>
          <p:cNvSpPr/>
          <p:nvPr/>
        </p:nvSpPr>
        <p:spPr>
          <a:xfrm>
            <a:off x="751701" y="4602738"/>
            <a:ext cx="10960443" cy="646331"/>
          </a:xfrm>
          <a:prstGeom prst="rect">
            <a:avLst/>
          </a:prstGeom>
        </p:spPr>
        <p:txBody>
          <a:bodyPr wrap="square">
            <a:spAutoFit/>
          </a:bodyPr>
          <a:lstStyle/>
          <a:p>
            <a:pPr algn="justLow"/>
            <a:endParaRPr lang="ar-BH" dirty="0"/>
          </a:p>
          <a:p>
            <a:endParaRPr lang="ar-BH" dirty="0"/>
          </a:p>
        </p:txBody>
      </p:sp>
      <p:sp>
        <p:nvSpPr>
          <p:cNvPr id="4" name="Rectangle 3"/>
          <p:cNvSpPr/>
          <p:nvPr/>
        </p:nvSpPr>
        <p:spPr>
          <a:xfrm>
            <a:off x="6335989" y="507882"/>
            <a:ext cx="2537254" cy="691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Wingdings" panose="05000000000000000000" pitchFamily="2" charset="2"/>
              <a:buChar char="q"/>
            </a:pPr>
            <a:r>
              <a:rPr lang="ar-BH" b="1" dirty="0" smtClean="0">
                <a:solidFill>
                  <a:schemeClr val="tx1"/>
                </a:solidFill>
              </a:rPr>
              <a:t>مكتب </a:t>
            </a:r>
            <a:r>
              <a:rPr lang="ar-BH" b="1" dirty="0">
                <a:solidFill>
                  <a:schemeClr val="tx1"/>
                </a:solidFill>
              </a:rPr>
              <a:t>التوفيق الأسري</a:t>
            </a:r>
          </a:p>
        </p:txBody>
      </p:sp>
      <p:sp>
        <p:nvSpPr>
          <p:cNvPr id="6" name="Rounded Rectangle 5"/>
          <p:cNvSpPr/>
          <p:nvPr/>
        </p:nvSpPr>
        <p:spPr>
          <a:xfrm>
            <a:off x="8686631" y="235270"/>
            <a:ext cx="3126428" cy="70005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600" b="1" dirty="0" smtClean="0">
                <a:solidFill>
                  <a:schemeClr val="tx1"/>
                </a:solidFill>
              </a:rPr>
              <a:t>أولاً: خدمات </a:t>
            </a:r>
            <a:r>
              <a:rPr lang="ar-BH" sz="1600" b="1" dirty="0">
                <a:solidFill>
                  <a:schemeClr val="tx1"/>
                </a:solidFill>
              </a:rPr>
              <a:t>وزارة العدل والشؤون الإسلامية و الأوقاف </a:t>
            </a:r>
          </a:p>
        </p:txBody>
      </p:sp>
      <p:pic>
        <p:nvPicPr>
          <p:cNvPr id="5" name="Picture 4"/>
          <p:cNvPicPr>
            <a:picLocks noChangeAspect="1"/>
          </p:cNvPicPr>
          <p:nvPr/>
        </p:nvPicPr>
        <p:blipFill>
          <a:blip r:embed="rId2"/>
          <a:stretch>
            <a:fillRect/>
          </a:stretch>
        </p:blipFill>
        <p:spPr>
          <a:xfrm>
            <a:off x="11432181" y="445313"/>
            <a:ext cx="279963" cy="279963"/>
          </a:xfrm>
          <a:prstGeom prst="rect">
            <a:avLst/>
          </a:prstGeom>
        </p:spPr>
      </p:pic>
    </p:spTree>
    <p:extLst>
      <p:ext uri="{BB962C8B-B14F-4D97-AF65-F5344CB8AC3E}">
        <p14:creationId xmlns:p14="http://schemas.microsoft.com/office/powerpoint/2010/main" val="14060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7549" y="327446"/>
            <a:ext cx="7141699" cy="923330"/>
          </a:xfrm>
          <a:prstGeom prst="rect">
            <a:avLst/>
          </a:prstGeom>
          <a:noFill/>
        </p:spPr>
        <p:txBody>
          <a:bodyPr wrap="none" lIns="91440" tIns="45720" rIns="91440" bIns="45720">
            <a:spAutoFit/>
          </a:bodyPr>
          <a:lstStyle/>
          <a:p>
            <a:pPr algn="ctr"/>
            <a:r>
              <a:rPr lang="ar-BH" b="1" dirty="0" smtClean="0">
                <a:ln w="0"/>
              </a:rPr>
              <a:t>الدعاوى التي من اختصاص مكتب التوفيق الأسري والتي تحال إلزاماً على المكتب قبل المحكمة</a:t>
            </a:r>
          </a:p>
          <a:p>
            <a:pPr algn="ctr"/>
            <a:endParaRPr lang="ar-BH" b="1" dirty="0" smtClean="0">
              <a:ln w="0"/>
            </a:endParaRPr>
          </a:p>
          <a:p>
            <a:pPr algn="ctr"/>
            <a:r>
              <a:rPr lang="ar-BH" b="1" cap="none" spc="0" dirty="0" smtClean="0">
                <a:ln w="0"/>
                <a:solidFill>
                  <a:schemeClr val="tx1"/>
                </a:solidFill>
              </a:rPr>
              <a:t>كما جاء في القرار الوزاري 84 لسنة 2015</a:t>
            </a:r>
            <a:endParaRPr lang="en-US" b="1" cap="none" spc="0" dirty="0">
              <a:ln w="0"/>
              <a:solidFill>
                <a:schemeClr val="tx1"/>
              </a:solidFill>
            </a:endParaRPr>
          </a:p>
        </p:txBody>
      </p:sp>
      <p:sp>
        <p:nvSpPr>
          <p:cNvPr id="4" name="Rounded Rectangle 3"/>
          <p:cNvSpPr/>
          <p:nvPr/>
        </p:nvSpPr>
        <p:spPr>
          <a:xfrm>
            <a:off x="9555892" y="1703855"/>
            <a:ext cx="2100649" cy="205945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a:solidFill>
                  <a:srgbClr val="C00000"/>
                </a:solidFill>
              </a:rPr>
              <a:t>دعاوى التطليق بكافة </a:t>
            </a:r>
            <a:r>
              <a:rPr lang="ar-BH" sz="1400" b="1" dirty="0" smtClean="0">
                <a:solidFill>
                  <a:srgbClr val="C00000"/>
                </a:solidFill>
              </a:rPr>
              <a:t>أنواعها </a:t>
            </a:r>
          </a:p>
          <a:p>
            <a:pPr algn="ctr"/>
            <a:endParaRPr lang="ar-BH" sz="1200" b="1" dirty="0">
              <a:solidFill>
                <a:schemeClr val="tx1"/>
              </a:solidFill>
            </a:endParaRPr>
          </a:p>
          <a:p>
            <a:pPr algn="ctr">
              <a:lnSpc>
                <a:spcPct val="150000"/>
              </a:lnSpc>
            </a:pPr>
            <a:r>
              <a:rPr lang="ar-BH" sz="1200" b="1" dirty="0" smtClean="0">
                <a:solidFill>
                  <a:schemeClr val="accent2">
                    <a:lumMod val="50000"/>
                  </a:schemeClr>
                </a:solidFill>
              </a:rPr>
              <a:t>كدعاوى (التطليق للضرر و الشقاق/ التطليق للغياب والفقدان/ التطليق للحبس والتعاطي/ التطليق لعلل / التطليق لعدم الانفاق/ الخلع وغيرها)</a:t>
            </a:r>
            <a:endParaRPr lang="ar-BH" sz="1200" b="1" dirty="0">
              <a:solidFill>
                <a:schemeClr val="accent2">
                  <a:lumMod val="50000"/>
                </a:schemeClr>
              </a:solidFill>
            </a:endParaRPr>
          </a:p>
        </p:txBody>
      </p:sp>
      <p:sp>
        <p:nvSpPr>
          <p:cNvPr id="5" name="Rounded Rectangle 4"/>
          <p:cNvSpPr/>
          <p:nvPr/>
        </p:nvSpPr>
        <p:spPr>
          <a:xfrm>
            <a:off x="7467601" y="1806828"/>
            <a:ext cx="1631092" cy="185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smtClean="0">
                <a:solidFill>
                  <a:srgbClr val="C00000"/>
                </a:solidFill>
              </a:rPr>
              <a:t>النفقات والأجور</a:t>
            </a:r>
          </a:p>
          <a:p>
            <a:pPr algn="ctr"/>
            <a:endParaRPr lang="ar-BH" sz="1200" b="1" dirty="0" smtClean="0">
              <a:solidFill>
                <a:schemeClr val="tx1"/>
              </a:solidFill>
            </a:endParaRPr>
          </a:p>
          <a:p>
            <a:pPr marL="171450" indent="-171450" algn="ctr">
              <a:lnSpc>
                <a:spcPct val="150000"/>
              </a:lnSpc>
              <a:buFontTx/>
              <a:buChar char="-"/>
            </a:pPr>
            <a:r>
              <a:rPr lang="ar-BH" sz="1200" b="1" dirty="0" smtClean="0">
                <a:solidFill>
                  <a:schemeClr val="accent2">
                    <a:lumMod val="50000"/>
                  </a:schemeClr>
                </a:solidFill>
              </a:rPr>
              <a:t>كدعاوى النفقة الزوجية ونفقة الأبناء و زيادة وتخفيض النفقة/بدل السكن)</a:t>
            </a:r>
          </a:p>
          <a:p>
            <a:pPr marL="171450" indent="-171450" algn="ctr">
              <a:lnSpc>
                <a:spcPct val="150000"/>
              </a:lnSpc>
              <a:buFontTx/>
              <a:buChar char="-"/>
            </a:pPr>
            <a:endParaRPr lang="ar-BH" sz="1200" dirty="0"/>
          </a:p>
        </p:txBody>
      </p:sp>
      <p:sp>
        <p:nvSpPr>
          <p:cNvPr id="6" name="Rounded Rectangle 5"/>
          <p:cNvSpPr/>
          <p:nvPr/>
        </p:nvSpPr>
        <p:spPr>
          <a:xfrm>
            <a:off x="5408140" y="1809576"/>
            <a:ext cx="1680519" cy="185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smtClean="0">
                <a:solidFill>
                  <a:srgbClr val="C00000"/>
                </a:solidFill>
              </a:rPr>
              <a:t>حضانة الصغير </a:t>
            </a:r>
          </a:p>
          <a:p>
            <a:pPr algn="ctr"/>
            <a:endParaRPr lang="ar-BH" sz="1200" b="1" dirty="0" smtClean="0">
              <a:solidFill>
                <a:schemeClr val="tx1"/>
              </a:solidFill>
            </a:endParaRPr>
          </a:p>
          <a:p>
            <a:pPr algn="ctr"/>
            <a:r>
              <a:rPr lang="ar-BH" sz="1200" b="1" dirty="0" smtClean="0">
                <a:solidFill>
                  <a:schemeClr val="accent2">
                    <a:lumMod val="50000"/>
                  </a:schemeClr>
                </a:solidFill>
              </a:rPr>
              <a:t>كدعاوى ( ضم الحضانة /</a:t>
            </a:r>
          </a:p>
          <a:p>
            <a:pPr algn="ctr"/>
            <a:endParaRPr lang="ar-BH" sz="1200" b="1" dirty="0">
              <a:solidFill>
                <a:schemeClr val="accent2">
                  <a:lumMod val="50000"/>
                </a:schemeClr>
              </a:solidFill>
            </a:endParaRPr>
          </a:p>
          <a:p>
            <a:pPr algn="ctr"/>
            <a:r>
              <a:rPr lang="ar-BH" sz="1200" b="1" dirty="0" smtClean="0">
                <a:solidFill>
                  <a:schemeClr val="accent2">
                    <a:lumMod val="50000"/>
                  </a:schemeClr>
                </a:solidFill>
              </a:rPr>
              <a:t> اسقاط الحضانة / الزيارة) وغيرها</a:t>
            </a:r>
            <a:endParaRPr lang="ar-BH" sz="1200" b="1" dirty="0">
              <a:solidFill>
                <a:schemeClr val="accent2">
                  <a:lumMod val="50000"/>
                </a:schemeClr>
              </a:solidFill>
            </a:endParaRPr>
          </a:p>
        </p:txBody>
      </p:sp>
      <p:sp>
        <p:nvSpPr>
          <p:cNvPr id="7" name="Rounded Rectangle 6"/>
          <p:cNvSpPr/>
          <p:nvPr/>
        </p:nvSpPr>
        <p:spPr>
          <a:xfrm>
            <a:off x="3253946" y="1809576"/>
            <a:ext cx="1746422" cy="185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smtClean="0">
                <a:solidFill>
                  <a:srgbClr val="C00000"/>
                </a:solidFill>
              </a:rPr>
              <a:t>نفقة العدة و المتعة</a:t>
            </a:r>
          </a:p>
          <a:p>
            <a:pPr algn="ctr"/>
            <a:endParaRPr lang="ar-BH" sz="1200" b="1" dirty="0" smtClean="0">
              <a:solidFill>
                <a:schemeClr val="tx1"/>
              </a:solidFill>
            </a:endParaRPr>
          </a:p>
          <a:p>
            <a:pPr marL="285750" indent="-285750" algn="ctr">
              <a:lnSpc>
                <a:spcPct val="150000"/>
              </a:lnSpc>
              <a:buFontTx/>
              <a:buChar char="-"/>
            </a:pPr>
            <a:r>
              <a:rPr lang="ar-BH" sz="1200" b="1" dirty="0" smtClean="0">
                <a:solidFill>
                  <a:schemeClr val="accent2">
                    <a:lumMod val="50000"/>
                  </a:schemeClr>
                </a:solidFill>
              </a:rPr>
              <a:t>نفقة العدة  للمطلقة لمدة ثلاث شهور</a:t>
            </a:r>
          </a:p>
          <a:p>
            <a:pPr marL="285750" indent="-285750" algn="ctr">
              <a:lnSpc>
                <a:spcPct val="150000"/>
              </a:lnSpc>
              <a:buFontTx/>
              <a:buChar char="-"/>
            </a:pPr>
            <a:r>
              <a:rPr lang="ar-BH" sz="1200" b="1" dirty="0" smtClean="0">
                <a:solidFill>
                  <a:schemeClr val="accent2">
                    <a:lumMod val="50000"/>
                  </a:schemeClr>
                </a:solidFill>
              </a:rPr>
              <a:t>متعة الطلاق نفقة للمطلقة لمدة سنة</a:t>
            </a:r>
          </a:p>
          <a:p>
            <a:pPr marL="285750" indent="-285750" algn="ctr">
              <a:buFontTx/>
              <a:buChar char="-"/>
            </a:pPr>
            <a:endParaRPr lang="ar-BH" dirty="0"/>
          </a:p>
        </p:txBody>
      </p:sp>
      <p:sp>
        <p:nvSpPr>
          <p:cNvPr id="8" name="Rounded Rectangle 7"/>
          <p:cNvSpPr/>
          <p:nvPr/>
        </p:nvSpPr>
        <p:spPr>
          <a:xfrm>
            <a:off x="1326293" y="1751913"/>
            <a:ext cx="1614615" cy="185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smtClean="0">
                <a:solidFill>
                  <a:srgbClr val="C00000"/>
                </a:solidFill>
              </a:rPr>
              <a:t>دعاوى المهر </a:t>
            </a:r>
          </a:p>
          <a:p>
            <a:pPr algn="ctr"/>
            <a:endParaRPr lang="ar-BH" sz="1200" b="1" dirty="0" smtClean="0">
              <a:solidFill>
                <a:schemeClr val="tx1"/>
              </a:solidFill>
            </a:endParaRPr>
          </a:p>
          <a:p>
            <a:pPr marL="171450" indent="-171450" algn="ctr">
              <a:buFont typeface="Arial" panose="020B0604020202020204" pitchFamily="34" charset="0"/>
              <a:buChar char="•"/>
            </a:pPr>
            <a:r>
              <a:rPr lang="ar-BH" sz="1200" b="1" dirty="0" smtClean="0">
                <a:solidFill>
                  <a:schemeClr val="accent2">
                    <a:lumMod val="50000"/>
                  </a:schemeClr>
                </a:solidFill>
              </a:rPr>
              <a:t>المطالبة بالمهر</a:t>
            </a:r>
          </a:p>
          <a:p>
            <a:pPr algn="ctr"/>
            <a:endParaRPr lang="ar-BH" sz="1200" b="1" dirty="0" smtClean="0">
              <a:solidFill>
                <a:schemeClr val="accent2">
                  <a:lumMod val="50000"/>
                </a:schemeClr>
              </a:solidFill>
            </a:endParaRPr>
          </a:p>
          <a:p>
            <a:pPr marL="171450" indent="-171450" algn="ctr">
              <a:buFont typeface="Arial" panose="020B0604020202020204" pitchFamily="34" charset="0"/>
              <a:buChar char="•"/>
            </a:pPr>
            <a:r>
              <a:rPr lang="ar-BH" sz="1200" b="1" dirty="0" smtClean="0">
                <a:solidFill>
                  <a:schemeClr val="accent2">
                    <a:lumMod val="50000"/>
                  </a:schemeClr>
                </a:solidFill>
              </a:rPr>
              <a:t>المطالبة بالمؤخر</a:t>
            </a:r>
            <a:endParaRPr lang="ar-BH" sz="1200" b="1" dirty="0">
              <a:solidFill>
                <a:schemeClr val="accent2">
                  <a:lumMod val="50000"/>
                </a:schemeClr>
              </a:solidFill>
            </a:endParaRPr>
          </a:p>
        </p:txBody>
      </p:sp>
      <p:sp>
        <p:nvSpPr>
          <p:cNvPr id="9" name="Rounded Rectangle 8"/>
          <p:cNvSpPr/>
          <p:nvPr/>
        </p:nvSpPr>
        <p:spPr>
          <a:xfrm>
            <a:off x="8332573" y="4022810"/>
            <a:ext cx="1915533" cy="17985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400" b="1" dirty="0" smtClean="0">
                <a:solidFill>
                  <a:srgbClr val="C00000"/>
                </a:solidFill>
              </a:rPr>
              <a:t>مسكن الزوجية </a:t>
            </a:r>
          </a:p>
          <a:p>
            <a:pPr algn="ctr"/>
            <a:endParaRPr lang="ar-BH" sz="1200" dirty="0" smtClean="0"/>
          </a:p>
          <a:p>
            <a:pPr marL="285750" indent="-285750" algn="ctr">
              <a:buFont typeface="Arial" panose="020B0604020202020204" pitchFamily="34" charset="0"/>
              <a:buChar char="•"/>
            </a:pPr>
            <a:r>
              <a:rPr lang="ar-BH" sz="1200" b="1" dirty="0" smtClean="0">
                <a:solidFill>
                  <a:schemeClr val="accent2">
                    <a:lumMod val="50000"/>
                  </a:schemeClr>
                </a:solidFill>
              </a:rPr>
              <a:t>توفير مسكن الزوجية</a:t>
            </a:r>
          </a:p>
          <a:p>
            <a:pPr algn="ctr"/>
            <a:endParaRPr lang="ar-BH" sz="1200" b="1" dirty="0" smtClean="0">
              <a:solidFill>
                <a:schemeClr val="accent2">
                  <a:lumMod val="50000"/>
                </a:schemeClr>
              </a:solidFill>
            </a:endParaRPr>
          </a:p>
          <a:p>
            <a:pPr marL="285750" indent="-285750" algn="ctr">
              <a:buFont typeface="Arial" panose="020B0604020202020204" pitchFamily="34" charset="0"/>
              <a:buChar char="•"/>
            </a:pPr>
            <a:r>
              <a:rPr lang="ar-BH" sz="1200" b="1" dirty="0" smtClean="0">
                <a:solidFill>
                  <a:schemeClr val="accent2">
                    <a:lumMod val="50000"/>
                  </a:schemeClr>
                </a:solidFill>
              </a:rPr>
              <a:t>توفير سكن للحاضنة (المطلقة التي لديها أبناء) </a:t>
            </a:r>
            <a:endParaRPr lang="ar-BH" sz="1200" b="1" dirty="0">
              <a:solidFill>
                <a:schemeClr val="accent2">
                  <a:lumMod val="50000"/>
                </a:schemeClr>
              </a:solidFill>
            </a:endParaRPr>
          </a:p>
        </p:txBody>
      </p:sp>
      <p:sp>
        <p:nvSpPr>
          <p:cNvPr id="10" name="Rounded Rectangle 9"/>
          <p:cNvSpPr/>
          <p:nvPr/>
        </p:nvSpPr>
        <p:spPr>
          <a:xfrm>
            <a:off x="2833814" y="4058505"/>
            <a:ext cx="4992130" cy="17628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smtClean="0">
                <a:solidFill>
                  <a:srgbClr val="C00000"/>
                </a:solidFill>
              </a:rPr>
              <a:t>وغيرها من دعاوى الاحوال الشخصية للولاية على النفس التي يجوز فيها الصلح</a:t>
            </a:r>
          </a:p>
          <a:p>
            <a:pPr algn="ctr"/>
            <a:r>
              <a:rPr lang="ar-BH" sz="1200" b="1" dirty="0" smtClean="0">
                <a:solidFill>
                  <a:schemeClr val="tx1"/>
                </a:solidFill>
              </a:rPr>
              <a:t> </a:t>
            </a:r>
          </a:p>
          <a:p>
            <a:pPr marL="171450" indent="-171450">
              <a:lnSpc>
                <a:spcPct val="150000"/>
              </a:lnSpc>
              <a:buFont typeface="Arial" panose="020B0604020202020204" pitchFamily="34" charset="0"/>
              <a:buChar char="•"/>
            </a:pPr>
            <a:r>
              <a:rPr lang="ar-BH" sz="1200" b="1" dirty="0" smtClean="0">
                <a:solidFill>
                  <a:schemeClr val="accent2">
                    <a:lumMod val="50000"/>
                  </a:schemeClr>
                </a:solidFill>
              </a:rPr>
              <a:t>عضل الولي – تعنت ولي المرأة من زواجها فتقوم المرأة برفع دعوى ضده من أجل الموافقة على زواجها .</a:t>
            </a:r>
          </a:p>
          <a:p>
            <a:pPr marL="171450" indent="-171450">
              <a:lnSpc>
                <a:spcPct val="150000"/>
              </a:lnSpc>
              <a:buFont typeface="Arial" panose="020B0604020202020204" pitchFamily="34" charset="0"/>
              <a:buChar char="•"/>
            </a:pPr>
            <a:r>
              <a:rPr lang="ar-BH" sz="1200" b="1" dirty="0" smtClean="0">
                <a:solidFill>
                  <a:schemeClr val="accent2">
                    <a:lumMod val="50000"/>
                  </a:schemeClr>
                </a:solidFill>
              </a:rPr>
              <a:t>تسليم الأغراض الشخصية</a:t>
            </a:r>
          </a:p>
          <a:p>
            <a:pPr marL="171450" indent="-171450">
              <a:lnSpc>
                <a:spcPct val="150000"/>
              </a:lnSpc>
              <a:buFont typeface="Arial" panose="020B0604020202020204" pitchFamily="34" charset="0"/>
              <a:buChar char="•"/>
            </a:pPr>
            <a:r>
              <a:rPr lang="ar-BH" sz="1200" b="1" dirty="0" smtClean="0">
                <a:solidFill>
                  <a:schemeClr val="accent2">
                    <a:lumMod val="50000"/>
                  </a:schemeClr>
                </a:solidFill>
              </a:rPr>
              <a:t>تسليم الأوراق الثبوتية </a:t>
            </a:r>
            <a:endParaRPr lang="ar-BH" sz="1200" b="1" dirty="0">
              <a:solidFill>
                <a:schemeClr val="accent2">
                  <a:lumMod val="50000"/>
                </a:schemeClr>
              </a:solidFill>
            </a:endParaRPr>
          </a:p>
        </p:txBody>
      </p:sp>
    </p:spTree>
    <p:extLst>
      <p:ext uri="{BB962C8B-B14F-4D97-AF65-F5344CB8AC3E}">
        <p14:creationId xmlns:p14="http://schemas.microsoft.com/office/powerpoint/2010/main" val="275808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168" y="2135823"/>
            <a:ext cx="9227975" cy="3139321"/>
          </a:xfrm>
          <a:prstGeom prst="rect">
            <a:avLst/>
          </a:prstGeom>
        </p:spPr>
        <p:txBody>
          <a:bodyPr wrap="square">
            <a:spAutoFit/>
          </a:bodyPr>
          <a:lstStyle/>
          <a:p>
            <a:pPr algn="justLow">
              <a:lnSpc>
                <a:spcPct val="150000"/>
              </a:lnSpc>
            </a:pPr>
            <a:r>
              <a:rPr lang="ar-BH" sz="2000" dirty="0" smtClean="0"/>
              <a:t>تم افتتاح </a:t>
            </a:r>
            <a:r>
              <a:rPr lang="ar-BH" sz="2000" dirty="0"/>
              <a:t>مكاتب </a:t>
            </a:r>
            <a:r>
              <a:rPr lang="ar-BH" sz="2000" dirty="0" smtClean="0"/>
              <a:t>الإرشاد </a:t>
            </a:r>
            <a:r>
              <a:rPr lang="ar-BH" sz="2000" dirty="0"/>
              <a:t>الأسري في </a:t>
            </a:r>
            <a:r>
              <a:rPr lang="ar-BH" sz="2000" dirty="0" smtClean="0"/>
              <a:t>مايو 2007 في جميع المراكز الاجتماعية الموزعة على جميع محافظات مملكة </a:t>
            </a:r>
            <a:r>
              <a:rPr lang="ar-BH" sz="2000" dirty="0" smtClean="0"/>
              <a:t>البحرين و </a:t>
            </a:r>
            <a:r>
              <a:rPr lang="ar-BH" sz="2000" dirty="0" smtClean="0"/>
              <a:t>ذلك لبناء قاعدة صلبه لدى أفراد المجتمع حول الإرشاد الأسري وخدماته و اهميته، </a:t>
            </a:r>
            <a:r>
              <a:rPr lang="ar-BH" sz="2000" dirty="0" smtClean="0"/>
              <a:t>وعن </a:t>
            </a:r>
            <a:r>
              <a:rPr lang="ar-BH" sz="2000" dirty="0" smtClean="0"/>
              <a:t>طريق اتباع عدة مناهج </a:t>
            </a:r>
            <a:r>
              <a:rPr lang="ar-BH" sz="2000" dirty="0" smtClean="0"/>
              <a:t>للوصول </a:t>
            </a:r>
            <a:r>
              <a:rPr lang="ar-BH" sz="2000" dirty="0" smtClean="0"/>
              <a:t>للأهداف التي يسعى إلى تحقيقها كالمنهج الوقائي والمنهج العلاجي والمنهج الإنمائي من خلال برامجه المختلفة</a:t>
            </a:r>
            <a:r>
              <a:rPr lang="ar-BH" sz="2000" dirty="0" smtClean="0"/>
              <a:t>، </a:t>
            </a:r>
            <a:r>
              <a:rPr lang="ar-BH" sz="2000" dirty="0" smtClean="0"/>
              <a:t>وذلك لتزويد الأفراد بمهارات إيجابية فعالة تمكنهم من التمتع بالاستقرار والسعادة والرضا، ومن ثم المحافظة على بناء الأسرة البحرينية والمجتمع وحضارته.</a:t>
            </a:r>
          </a:p>
          <a:p>
            <a:pPr algn="justLow">
              <a:lnSpc>
                <a:spcPct val="150000"/>
              </a:lnSpc>
            </a:pPr>
            <a:endParaRPr lang="ar-BH" sz="2000" dirty="0" smtClean="0"/>
          </a:p>
          <a:p>
            <a:endParaRPr lang="ar-BH" dirty="0" smtClean="0"/>
          </a:p>
        </p:txBody>
      </p:sp>
      <p:sp>
        <p:nvSpPr>
          <p:cNvPr id="4" name="Rectangle 3"/>
          <p:cNvSpPr/>
          <p:nvPr/>
        </p:nvSpPr>
        <p:spPr>
          <a:xfrm>
            <a:off x="3146853" y="786714"/>
            <a:ext cx="5354596" cy="70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Font typeface="Wingdings" panose="05000000000000000000" pitchFamily="2" charset="2"/>
              <a:buChar char="§"/>
            </a:pPr>
            <a:r>
              <a:rPr lang="ar-BH" sz="2400" b="1" dirty="0" smtClean="0">
                <a:solidFill>
                  <a:schemeClr val="tx1"/>
                </a:solidFill>
              </a:rPr>
              <a:t>مكاتب </a:t>
            </a:r>
            <a:r>
              <a:rPr lang="ar-BH" sz="2400" b="1" dirty="0">
                <a:solidFill>
                  <a:schemeClr val="tx1"/>
                </a:solidFill>
              </a:rPr>
              <a:t>الاستشارات </a:t>
            </a:r>
            <a:r>
              <a:rPr lang="ar-BH" sz="2400" b="1" dirty="0" smtClean="0">
                <a:solidFill>
                  <a:schemeClr val="tx1"/>
                </a:solidFill>
              </a:rPr>
              <a:t>الأسرية</a:t>
            </a:r>
            <a:endParaRPr lang="ar-BH" sz="2400" b="1" dirty="0">
              <a:solidFill>
                <a:schemeClr val="tx1"/>
              </a:solidFill>
            </a:endParaRPr>
          </a:p>
        </p:txBody>
      </p:sp>
      <p:sp>
        <p:nvSpPr>
          <p:cNvPr id="5" name="Rounded Rectangle 4"/>
          <p:cNvSpPr/>
          <p:nvPr/>
        </p:nvSpPr>
        <p:spPr>
          <a:xfrm>
            <a:off x="7751804" y="374822"/>
            <a:ext cx="3608173" cy="8237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a:solidFill>
                  <a:schemeClr val="tx1"/>
                </a:solidFill>
              </a:rPr>
              <a:t>ثانياً : خدمات </a:t>
            </a:r>
            <a:r>
              <a:rPr lang="ar-BH" b="1" dirty="0" smtClean="0">
                <a:solidFill>
                  <a:schemeClr val="tx1"/>
                </a:solidFill>
              </a:rPr>
              <a:t>وزارة </a:t>
            </a:r>
            <a:r>
              <a:rPr lang="ar-BH" b="1" dirty="0">
                <a:solidFill>
                  <a:schemeClr val="tx1"/>
                </a:solidFill>
              </a:rPr>
              <a:t>التنمية الاجتماعية</a:t>
            </a:r>
          </a:p>
        </p:txBody>
      </p:sp>
      <p:pic>
        <p:nvPicPr>
          <p:cNvPr id="3" name="Picture 2"/>
          <p:cNvPicPr>
            <a:picLocks noChangeAspect="1"/>
          </p:cNvPicPr>
          <p:nvPr/>
        </p:nvPicPr>
        <p:blipFill>
          <a:blip r:embed="rId2"/>
          <a:stretch>
            <a:fillRect/>
          </a:stretch>
        </p:blipFill>
        <p:spPr>
          <a:xfrm>
            <a:off x="11027143" y="673474"/>
            <a:ext cx="226479" cy="226479"/>
          </a:xfrm>
          <a:prstGeom prst="rect">
            <a:avLst/>
          </a:prstGeom>
        </p:spPr>
      </p:pic>
    </p:spTree>
    <p:extLst>
      <p:ext uri="{BB962C8B-B14F-4D97-AF65-F5344CB8AC3E}">
        <p14:creationId xmlns:p14="http://schemas.microsoft.com/office/powerpoint/2010/main" val="3656775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362" y="1794980"/>
            <a:ext cx="9498227" cy="3416320"/>
          </a:xfrm>
          <a:prstGeom prst="rect">
            <a:avLst/>
          </a:prstGeom>
        </p:spPr>
        <p:txBody>
          <a:bodyPr wrap="square">
            <a:spAutoFit/>
          </a:bodyPr>
          <a:lstStyle/>
          <a:p>
            <a:pPr algn="justLow">
              <a:lnSpc>
                <a:spcPct val="200000"/>
              </a:lnSpc>
            </a:pPr>
            <a:r>
              <a:rPr lang="ar-BH" dirty="0" smtClean="0"/>
              <a:t>تم تفعيل برنامج </a:t>
            </a:r>
            <a:r>
              <a:rPr lang="ar-BH" dirty="0" smtClean="0"/>
              <a:t>الرعاية الأسرية في </a:t>
            </a:r>
            <a:r>
              <a:rPr lang="ar-BH" dirty="0" smtClean="0"/>
              <a:t>عام2011 المعني </a:t>
            </a:r>
            <a:r>
              <a:rPr lang="ar-BH" dirty="0" smtClean="0"/>
              <a:t>بتنفيذ الأحكام القضائية الواردة من وزارة العدل والشؤون الاجتماعية و الأوقاف ، بشأن زيارات أبناء المطلقين </a:t>
            </a:r>
            <a:r>
              <a:rPr lang="ar-BH" dirty="0" smtClean="0"/>
              <a:t>من </a:t>
            </a:r>
            <a:r>
              <a:rPr lang="ar-BH" dirty="0" smtClean="0"/>
              <a:t>خلال المراكز الاجتماعية ،وفي أجواء آمنه و مريحة للأطفال و ذويهم . </a:t>
            </a:r>
            <a:endParaRPr lang="ar-BH" dirty="0"/>
          </a:p>
          <a:p>
            <a:pPr marL="285750" indent="-285750" algn="justLow">
              <a:lnSpc>
                <a:spcPct val="200000"/>
              </a:lnSpc>
              <a:buFont typeface="Wingdings" panose="05000000000000000000" pitchFamily="2" charset="2"/>
              <a:buChar char="q"/>
            </a:pPr>
            <a:r>
              <a:rPr lang="ar-BH" dirty="0" smtClean="0"/>
              <a:t>يحرص </a:t>
            </a:r>
            <a:r>
              <a:rPr lang="ar-BH" dirty="0" smtClean="0"/>
              <a:t>الاخصائيين  </a:t>
            </a:r>
            <a:r>
              <a:rPr lang="ar-BH" dirty="0" smtClean="0"/>
              <a:t>على </a:t>
            </a:r>
            <a:r>
              <a:rPr lang="ar-BH" dirty="0" smtClean="0"/>
              <a:t>عقد جلسة تأهيل </a:t>
            </a:r>
            <a:r>
              <a:rPr lang="ar-BH" dirty="0" smtClean="0"/>
              <a:t>الأسر للزيارة </a:t>
            </a:r>
            <a:r>
              <a:rPr lang="ar-BH" dirty="0" smtClean="0"/>
              <a:t>قبل </a:t>
            </a:r>
            <a:r>
              <a:rPr lang="ar-BH" dirty="0" smtClean="0"/>
              <a:t>البدء </a:t>
            </a:r>
            <a:r>
              <a:rPr lang="ar-BH" dirty="0" smtClean="0"/>
              <a:t>بتنفيذها</a:t>
            </a:r>
            <a:endParaRPr lang="ar-BH" dirty="0" smtClean="0"/>
          </a:p>
          <a:p>
            <a:pPr marL="285750" indent="-285750" algn="justLow">
              <a:lnSpc>
                <a:spcPct val="200000"/>
              </a:lnSpc>
              <a:buFont typeface="Wingdings" panose="05000000000000000000" pitchFamily="2" charset="2"/>
              <a:buChar char="q"/>
            </a:pPr>
            <a:r>
              <a:rPr lang="ar-BH" dirty="0" smtClean="0"/>
              <a:t>كما يزود البرنامج المحاكم الشرعية بتقارير عن انتظام الاطراف بتنفيذ </a:t>
            </a:r>
            <a:r>
              <a:rPr lang="ar-BH" dirty="0" smtClean="0"/>
              <a:t>الزيارة</a:t>
            </a:r>
          </a:p>
          <a:p>
            <a:pPr marL="285750" indent="-285750" algn="justLow">
              <a:lnSpc>
                <a:spcPct val="200000"/>
              </a:lnSpc>
              <a:buFont typeface="Wingdings" panose="05000000000000000000" pitchFamily="2" charset="2"/>
              <a:buChar char="q"/>
            </a:pPr>
            <a:r>
              <a:rPr lang="ar-BH" dirty="0" smtClean="0"/>
              <a:t> </a:t>
            </a:r>
            <a:r>
              <a:rPr lang="ar-BH" dirty="0" smtClean="0"/>
              <a:t>كما تحال الأسرة للإرشاد الأسري في حال عدم تقبل الأبناء للزيارة أو في حالة الحاجة الى تقييم الحالة النفسية للأبناء بالإضافة الى المساهمة في حل النزاعات القائمة في الأسرة.</a:t>
            </a:r>
            <a:endParaRPr lang="ar-BH" dirty="0"/>
          </a:p>
        </p:txBody>
      </p:sp>
      <p:sp>
        <p:nvSpPr>
          <p:cNvPr id="4" name="Rectangle 3"/>
          <p:cNvSpPr/>
          <p:nvPr/>
        </p:nvSpPr>
        <p:spPr>
          <a:xfrm>
            <a:off x="5189838" y="642039"/>
            <a:ext cx="3459892" cy="590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Font typeface="Wingdings" panose="05000000000000000000" pitchFamily="2" charset="2"/>
              <a:buChar char="q"/>
            </a:pPr>
            <a:r>
              <a:rPr lang="ar-BH" sz="2000" b="1" dirty="0">
                <a:solidFill>
                  <a:schemeClr val="tx1"/>
                </a:solidFill>
              </a:rPr>
              <a:t>برنامج الرعاية الأسرية</a:t>
            </a:r>
          </a:p>
        </p:txBody>
      </p:sp>
      <p:pic>
        <p:nvPicPr>
          <p:cNvPr id="5" name="Picture 4"/>
          <p:cNvPicPr>
            <a:picLocks noChangeAspect="1"/>
          </p:cNvPicPr>
          <p:nvPr/>
        </p:nvPicPr>
        <p:blipFill>
          <a:blip r:embed="rId2"/>
          <a:stretch>
            <a:fillRect/>
          </a:stretch>
        </p:blipFill>
        <p:spPr>
          <a:xfrm>
            <a:off x="8460259" y="323465"/>
            <a:ext cx="3041335" cy="613763"/>
          </a:xfrm>
          <a:prstGeom prst="rect">
            <a:avLst/>
          </a:prstGeom>
        </p:spPr>
      </p:pic>
      <p:pic>
        <p:nvPicPr>
          <p:cNvPr id="3" name="Picture 2"/>
          <p:cNvPicPr>
            <a:picLocks noChangeAspect="1"/>
          </p:cNvPicPr>
          <p:nvPr/>
        </p:nvPicPr>
        <p:blipFill>
          <a:blip r:embed="rId3"/>
          <a:stretch>
            <a:fillRect/>
          </a:stretch>
        </p:blipFill>
        <p:spPr>
          <a:xfrm>
            <a:off x="11359978" y="488730"/>
            <a:ext cx="283232" cy="283232"/>
          </a:xfrm>
          <a:prstGeom prst="rect">
            <a:avLst/>
          </a:prstGeom>
        </p:spPr>
      </p:pic>
    </p:spTree>
    <p:extLst>
      <p:ext uri="{BB962C8B-B14F-4D97-AF65-F5344CB8AC3E}">
        <p14:creationId xmlns:p14="http://schemas.microsoft.com/office/powerpoint/2010/main" val="3070619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68843" y="1143684"/>
            <a:ext cx="8155989" cy="45384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lnSpc>
                <a:spcPct val="150000"/>
              </a:lnSpc>
              <a:buFont typeface="Wingdings" panose="05000000000000000000" pitchFamily="2" charset="2"/>
              <a:buChar char="q"/>
            </a:pPr>
            <a:r>
              <a:rPr lang="ar-BH" sz="2000" b="1" dirty="0" smtClean="0">
                <a:solidFill>
                  <a:schemeClr val="accent2">
                    <a:lumMod val="50000"/>
                  </a:schemeClr>
                </a:solidFill>
              </a:rPr>
              <a:t>نظراً </a:t>
            </a:r>
            <a:r>
              <a:rPr lang="ar-BH" sz="2000" b="1" dirty="0">
                <a:solidFill>
                  <a:schemeClr val="accent2">
                    <a:lumMod val="50000"/>
                  </a:schemeClr>
                </a:solidFill>
              </a:rPr>
              <a:t>لتزايد المخاطر المترتبة على تقديم الإرشاد الاسري من جهات غير مختصة في التعامل مع المشاكل الأسرية، فقد تم تفعيل المادة رقم (4) من القانون رقم 17 لسنة 2015 بشأن الحماية من العنف الأسري، والتي تنص على: "فيما عدا مراكز و مكاتب الإرشاد الأسري التي تنشئها الوزارة، لا يجوز لأي شخص طبيعي أو اعتباري </a:t>
            </a:r>
            <a:r>
              <a:rPr lang="ar-BH" sz="2000" b="1" dirty="0" smtClean="0">
                <a:solidFill>
                  <a:schemeClr val="accent2">
                    <a:lumMod val="50000"/>
                  </a:schemeClr>
                </a:solidFill>
              </a:rPr>
              <a:t>فتح </a:t>
            </a:r>
            <a:r>
              <a:rPr lang="ar-BH" sz="2000" b="1" dirty="0">
                <a:solidFill>
                  <a:schemeClr val="accent2">
                    <a:lumMod val="50000"/>
                  </a:schemeClr>
                </a:solidFill>
              </a:rPr>
              <a:t>مركز إرشاد أسري إلا بعد الحصول على ترخيص بذلك من الوزارة وفق الاشتراطات والإجراءات التي يصدر بها قرار من </a:t>
            </a:r>
            <a:r>
              <a:rPr lang="ar-BH" sz="2000" b="1" dirty="0" smtClean="0">
                <a:solidFill>
                  <a:schemeClr val="accent2">
                    <a:lumMod val="50000"/>
                  </a:schemeClr>
                </a:solidFill>
              </a:rPr>
              <a:t>الوزير).</a:t>
            </a:r>
            <a:endParaRPr lang="ar-BH" sz="2000" b="1" dirty="0">
              <a:solidFill>
                <a:schemeClr val="accent2">
                  <a:lumMod val="50000"/>
                </a:schemeClr>
              </a:solidFill>
            </a:endParaRPr>
          </a:p>
        </p:txBody>
      </p:sp>
      <p:sp>
        <p:nvSpPr>
          <p:cNvPr id="4" name="Rounded Rectangle 3"/>
          <p:cNvSpPr/>
          <p:nvPr/>
        </p:nvSpPr>
        <p:spPr>
          <a:xfrm>
            <a:off x="4960491" y="807308"/>
            <a:ext cx="6621909" cy="799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a:solidFill>
                  <a:schemeClr val="tx1"/>
                </a:solidFill>
              </a:rPr>
              <a:t>قسم الإرشاد الأسري أصبح القسم المعني بإصدار التراخيص ومتابعتها </a:t>
            </a:r>
          </a:p>
        </p:txBody>
      </p:sp>
      <p:pic>
        <p:nvPicPr>
          <p:cNvPr id="2" name="Picture 1"/>
          <p:cNvPicPr>
            <a:picLocks noChangeAspect="1"/>
          </p:cNvPicPr>
          <p:nvPr/>
        </p:nvPicPr>
        <p:blipFill>
          <a:blip r:embed="rId2"/>
          <a:stretch>
            <a:fillRect/>
          </a:stretch>
        </p:blipFill>
        <p:spPr>
          <a:xfrm>
            <a:off x="11187233" y="987227"/>
            <a:ext cx="312913" cy="312913"/>
          </a:xfrm>
          <a:prstGeom prst="rect">
            <a:avLst/>
          </a:prstGeom>
        </p:spPr>
      </p:pic>
    </p:spTree>
    <p:extLst>
      <p:ext uri="{BB962C8B-B14F-4D97-AF65-F5344CB8AC3E}">
        <p14:creationId xmlns:p14="http://schemas.microsoft.com/office/powerpoint/2010/main" val="2043753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908" y="2179057"/>
            <a:ext cx="6952738" cy="2585323"/>
          </a:xfrm>
          <a:prstGeom prst="rect">
            <a:avLst/>
          </a:prstGeom>
        </p:spPr>
        <p:txBody>
          <a:bodyPr wrap="square">
            <a:spAutoFit/>
          </a:bodyPr>
          <a:lstStyle/>
          <a:p>
            <a:pPr algn="ctr"/>
            <a:endParaRPr lang="ar-BH" dirty="0"/>
          </a:p>
          <a:p>
            <a:pPr algn="just">
              <a:lnSpc>
                <a:spcPct val="200000"/>
              </a:lnSpc>
            </a:pPr>
            <a:r>
              <a:rPr lang="ar-BH" dirty="0" smtClean="0"/>
              <a:t>بدأ العمل فيها منذ عام 2000م حيثُ تُقدم خدماتها من خلال 22 مركز صحي موزعين على كافة مناطق مملكة البحرين و بالتنسيق و التواصل مع كافة الجهات الرسمية والأهلية المعنية بالخدمات الاجتماعية و تتولى  </a:t>
            </a:r>
            <a:r>
              <a:rPr lang="ar-BH" dirty="0"/>
              <a:t>تقديم العديد من الخدمات المستندة على مبادئ الإرشاد والتوجيه </a:t>
            </a:r>
            <a:r>
              <a:rPr lang="ar-BH" dirty="0" smtClean="0"/>
              <a:t>الأسري </a:t>
            </a:r>
            <a:r>
              <a:rPr lang="ar-BH" dirty="0" smtClean="0"/>
              <a:t>.</a:t>
            </a:r>
            <a:endParaRPr lang="ar-BH" dirty="0"/>
          </a:p>
        </p:txBody>
      </p:sp>
      <p:sp>
        <p:nvSpPr>
          <p:cNvPr id="3" name="Rectangle 2"/>
          <p:cNvSpPr/>
          <p:nvPr/>
        </p:nvSpPr>
        <p:spPr>
          <a:xfrm>
            <a:off x="3361038" y="864974"/>
            <a:ext cx="5140411" cy="56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smtClean="0">
                <a:solidFill>
                  <a:schemeClr val="tx1"/>
                </a:solidFill>
              </a:rPr>
              <a:t>‬مراكز‭ ‬الرعاية‭ ‬الصحية‭ ‬الأولية / </a:t>
            </a:r>
            <a:r>
              <a:rPr lang="ar-BH" b="1" dirty="0" smtClean="0">
                <a:solidFill>
                  <a:schemeClr val="tx1"/>
                </a:solidFill>
              </a:rPr>
              <a:t>قسم الخدمات الاجتماعية‭</a:t>
            </a:r>
            <a:endParaRPr lang="ar-BH" b="1" dirty="0">
              <a:solidFill>
                <a:schemeClr val="tx1"/>
              </a:solidFill>
            </a:endParaRPr>
          </a:p>
        </p:txBody>
      </p:sp>
      <p:sp>
        <p:nvSpPr>
          <p:cNvPr id="4" name="Rounded Rectangle 3"/>
          <p:cNvSpPr/>
          <p:nvPr/>
        </p:nvSpPr>
        <p:spPr>
          <a:xfrm>
            <a:off x="8180173" y="549950"/>
            <a:ext cx="2388973" cy="6755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smtClean="0">
                <a:solidFill>
                  <a:schemeClr val="tx1"/>
                </a:solidFill>
              </a:rPr>
              <a:t>ثالثاً: </a:t>
            </a:r>
            <a:r>
              <a:rPr lang="ar-BH" b="1" dirty="0">
                <a:solidFill>
                  <a:schemeClr val="tx1"/>
                </a:solidFill>
              </a:rPr>
              <a:t>وزارة الصحة </a:t>
            </a:r>
          </a:p>
        </p:txBody>
      </p:sp>
      <p:pic>
        <p:nvPicPr>
          <p:cNvPr id="5" name="Picture 4"/>
          <p:cNvPicPr>
            <a:picLocks noChangeAspect="1"/>
          </p:cNvPicPr>
          <p:nvPr/>
        </p:nvPicPr>
        <p:blipFill>
          <a:blip r:embed="rId2"/>
          <a:stretch>
            <a:fillRect/>
          </a:stretch>
        </p:blipFill>
        <p:spPr>
          <a:xfrm>
            <a:off x="10173855" y="757944"/>
            <a:ext cx="214060" cy="214060"/>
          </a:xfrm>
          <a:prstGeom prst="rect">
            <a:avLst/>
          </a:prstGeom>
        </p:spPr>
      </p:pic>
    </p:spTree>
    <p:extLst>
      <p:ext uri="{BB962C8B-B14F-4D97-AF65-F5344CB8AC3E}">
        <p14:creationId xmlns:p14="http://schemas.microsoft.com/office/powerpoint/2010/main" val="198241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1340</TotalTime>
  <Words>1174</Words>
  <Application>Microsoft Office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Retrospect</vt:lpstr>
      <vt:lpstr>المنتدى الخليجي الرابع للسياسات الأسرية استدامة مؤسسة الأسرة في دول مجلس التعاون  عرض تجارب خليجية في السياسات الاجتماعية الناجحة في تعزيز استدامة مؤسسة الأسرة في دول مجلس التعاون الدوحة   28 – 29 أغسطس 2024م   إعداد و تقديم الأستاذة خديجة العالي عضو الجمعية الخليجية للاجتماعيين / مملكة البحرين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Khadija.Aalai</dc:creator>
  <cp:lastModifiedBy>Khadija.Aalai</cp:lastModifiedBy>
  <cp:revision>72</cp:revision>
  <cp:lastPrinted>2024-08-21T12:04:21Z</cp:lastPrinted>
  <dcterms:created xsi:type="dcterms:W3CDTF">2024-08-15T08:01:00Z</dcterms:created>
  <dcterms:modified xsi:type="dcterms:W3CDTF">2024-08-26T12:05:11Z</dcterms:modified>
</cp:coreProperties>
</file>